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Override3.xml" ContentType="application/vnd.openxmlformats-officedocument.themeOverr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9"/>
  </p:notesMasterIdLst>
  <p:sldIdLst>
    <p:sldId id="256" r:id="rId2"/>
    <p:sldId id="257" r:id="rId3"/>
    <p:sldId id="259" r:id="rId4"/>
    <p:sldId id="284" r:id="rId5"/>
    <p:sldId id="287" r:id="rId6"/>
    <p:sldId id="285" r:id="rId7"/>
    <p:sldId id="260" r:id="rId8"/>
    <p:sldId id="264" r:id="rId9"/>
    <p:sldId id="261" r:id="rId10"/>
    <p:sldId id="286" r:id="rId11"/>
    <p:sldId id="262" r:id="rId12"/>
    <p:sldId id="263" r:id="rId13"/>
    <p:sldId id="265" r:id="rId14"/>
    <p:sldId id="266" r:id="rId15"/>
    <p:sldId id="268" r:id="rId16"/>
    <p:sldId id="269" r:id="rId17"/>
    <p:sldId id="270" r:id="rId18"/>
    <p:sldId id="272" r:id="rId19"/>
    <p:sldId id="273" r:id="rId20"/>
    <p:sldId id="274" r:id="rId21"/>
    <p:sldId id="283" r:id="rId22"/>
    <p:sldId id="281" r:id="rId23"/>
    <p:sldId id="275" r:id="rId24"/>
    <p:sldId id="278" r:id="rId25"/>
    <p:sldId id="279" r:id="rId26"/>
    <p:sldId id="280" r:id="rId27"/>
    <p:sldId id="282" r:id="rId28"/>
  </p:sldIdLst>
  <p:sldSz cx="9144000" cy="6858000" type="screen4x3"/>
  <p:notesSz cx="6858000" cy="9144000"/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Geormas\Desktop\&#924;&#951;&#964;&#961;&#974;&#959;_&#916;&#953;&#940;&#966;&#959;&#961;&#945;\EXPO%202018\&#933;&#955;&#953;&#954;&#972;%20&#947;&#953;&#945;%20EXPO%202018\&#915;&#924;&#922;&#927;_30102018.xlsx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Geormas\Desktop\&#931;&#964;&#959;&#953;&#967;&#949;&#943;&#945;%20&#947;&#953;&#945;%20&#928;&#945;&#961;&#959;&#965;&#963;&#943;&#945;&#963;&#951;.xls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Geormas\Desktop\&#924;&#951;&#964;&#961;&#974;&#959;_&#916;&#953;&#940;&#966;&#959;&#961;&#945;\EXPO%202018\&#933;&#955;&#953;&#954;&#972;%20&#947;&#953;&#945;%20EXPO%202018\&#915;&#924;&#922;&#927;_30102018.xlsx" TargetMode="External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l-GR"/>
  <c:clrMapOvr bg1="lt1" tx1="dk1" bg2="lt2" tx2="dk2" accent1="accent1" accent2="accent2" accent3="accent3" accent4="accent4" accent5="accent5" accent6="accent6" hlink="hlink" folHlink="folHlink"/>
  <c:pivotSource>
    <c:name>[ΓΜΚΟ_30102018.xlsx]Ανα Περιφέρεια!Συγκεντρωτικός Πίνακας1</c:name>
    <c:fmtId val="2"/>
  </c:pivotSource>
  <c:chart>
    <c:autoTitleDeleted val="1"/>
    <c:pivotFmts>
      <c:pivotFmt>
        <c:idx val="0"/>
        <c:marker>
          <c:symbol val="none"/>
        </c:marker>
        <c:dLbl>
          <c:idx val="0"/>
          <c:spPr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c:spPr>
          <c:txPr>
            <a:bodyPr/>
            <a:lstStyle/>
            <a:p>
              <a:pPr>
                <a:defRPr/>
              </a:pPr>
              <a:endParaRPr lang="el-GR"/>
            </a:p>
          </c:txPr>
          <c:showVal val="1"/>
        </c:dLbl>
      </c:pivotFmt>
      <c:pivotFmt>
        <c:idx val="1"/>
        <c:marker>
          <c:symbol val="none"/>
        </c:marker>
      </c:pivotFmt>
      <c:pivotFmt>
        <c:idx val="2"/>
        <c:marker>
          <c:symbol val="none"/>
        </c:marker>
      </c:pivotFmt>
      <c:pivotFmt>
        <c:idx val="3"/>
        <c:marker>
          <c:symbol val="none"/>
        </c:marker>
      </c:pivotFmt>
      <c:pivotFmt>
        <c:idx val="4"/>
        <c:marker>
          <c:symbol val="none"/>
        </c:marker>
      </c:pivotFmt>
      <c:pivotFmt>
        <c:idx val="5"/>
        <c:marker>
          <c:symbol val="none"/>
        </c:marker>
      </c:pivotFmt>
      <c:pivotFmt>
        <c:idx val="6"/>
        <c:marker>
          <c:symbol val="none"/>
        </c:marker>
      </c:pivotFmt>
      <c:pivotFmt>
        <c:idx val="7"/>
        <c:marker>
          <c:symbol val="none"/>
        </c:marker>
      </c:pivotFmt>
      <c:pivotFmt>
        <c:idx val="8"/>
        <c:marker>
          <c:symbol val="none"/>
        </c:marker>
      </c:pivotFmt>
      <c:pivotFmt>
        <c:idx val="9"/>
        <c:marker>
          <c:symbol val="none"/>
        </c:marker>
      </c:pivotFmt>
      <c:pivotFmt>
        <c:idx val="10"/>
        <c:marker>
          <c:symbol val="none"/>
        </c:marker>
      </c:pivotFmt>
      <c:pivotFmt>
        <c:idx val="11"/>
        <c:marker>
          <c:symbol val="none"/>
        </c:marker>
      </c:pivotFmt>
      <c:pivotFmt>
        <c:idx val="12"/>
        <c:marker>
          <c:symbol val="none"/>
        </c:marker>
      </c:pivotFmt>
      <c:pivotFmt>
        <c:idx val="13"/>
        <c:marker>
          <c:symbol val="none"/>
        </c:marker>
      </c:pivotFmt>
      <c:pivotFmt>
        <c:idx val="14"/>
        <c:marker>
          <c:symbol val="none"/>
        </c:marker>
        <c:dLbl>
          <c:idx val="0"/>
          <c:spPr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c:spPr>
          <c:txPr>
            <a:bodyPr/>
            <a:lstStyle/>
            <a:p>
              <a:pPr>
                <a:defRPr/>
              </a:pPr>
              <a:endParaRPr lang="el-GR"/>
            </a:p>
          </c:txPr>
          <c:showVal val="1"/>
        </c:dLbl>
      </c:pivotFmt>
    </c:pivotFmts>
    <c:plotArea>
      <c:layout/>
      <c:pieChart>
        <c:varyColors val="1"/>
        <c:ser>
          <c:idx val="0"/>
          <c:order val="0"/>
          <c:tx>
            <c:strRef>
              <c:f>'Ανα Περιφέρεια'!$B$1</c:f>
              <c:strCache>
                <c:ptCount val="1"/>
                <c:pt idx="0">
                  <c:v>Σύνολο</c:v>
                </c:pt>
              </c:strCache>
            </c:strRef>
          </c:tx>
          <c:dLbls>
            <c:spPr>
              <a:gradFill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5400000" scaled="0"/>
              </a:gradFill>
            </c:spPr>
            <c:txPr>
              <a:bodyPr/>
              <a:lstStyle/>
              <a:p>
                <a:pPr>
                  <a:defRPr/>
                </a:pPr>
                <a:endParaRPr lang="el-GR"/>
              </a:p>
            </c:txPr>
            <c:showVal val="1"/>
            <c:showLeaderLines val="1"/>
          </c:dLbls>
          <c:cat>
            <c:strRef>
              <c:f>'Ανα Περιφέρεια'!$A$2:$A$15</c:f>
              <c:strCache>
                <c:ptCount val="13"/>
                <c:pt idx="0">
                  <c:v>ΑΝ. ΜΑΚΕΔΟΝΙΑΣ &amp; ΘΡΑΚΗΣ</c:v>
                </c:pt>
                <c:pt idx="1">
                  <c:v>ΑΤΤΙΚΗΣ</c:v>
                </c:pt>
                <c:pt idx="2">
                  <c:v>ΒΟΡΕΙΟΥ ΑΙΓΑΙΟΥ</c:v>
                </c:pt>
                <c:pt idx="3">
                  <c:v>ΔΥΤΙΚΗΣ ΕΛΛΑΔΑΣ</c:v>
                </c:pt>
                <c:pt idx="4">
                  <c:v>ΔΥΤΙΚΗΣ ΜΑΚΕΔΟΝΙΑΣ</c:v>
                </c:pt>
                <c:pt idx="5">
                  <c:v>ΗΠΕΙΡΟΥ</c:v>
                </c:pt>
                <c:pt idx="6">
                  <c:v>ΘΕΣΣΑΛΙΑΣ</c:v>
                </c:pt>
                <c:pt idx="7">
                  <c:v>ΙΟΝΙΩΝ ΝΗΣΩΝ</c:v>
                </c:pt>
                <c:pt idx="8">
                  <c:v>ΚΕΝΤΡΙΚΗΣ ΜΑΚΕΔΟΝΙΑΣ</c:v>
                </c:pt>
                <c:pt idx="9">
                  <c:v>ΚΡΗΤΗΣ</c:v>
                </c:pt>
                <c:pt idx="10">
                  <c:v>ΝΟΤΙΟΥ ΑΙΓΑΙΟΥ</c:v>
                </c:pt>
                <c:pt idx="11">
                  <c:v>ΠΕΛΟΠΟΝΝΗΣΟΥ</c:v>
                </c:pt>
                <c:pt idx="12">
                  <c:v>ΣΤΕΡΕΑΣ ΕΛΛΑΔΑΣ</c:v>
                </c:pt>
              </c:strCache>
            </c:strRef>
          </c:cat>
          <c:val>
            <c:numRef>
              <c:f>'Ανα Περιφέρεια'!$B$2:$B$15</c:f>
              <c:numCache>
                <c:formatCode>General</c:formatCode>
                <c:ptCount val="13"/>
                <c:pt idx="0">
                  <c:v>57</c:v>
                </c:pt>
                <c:pt idx="1">
                  <c:v>511</c:v>
                </c:pt>
                <c:pt idx="2">
                  <c:v>14</c:v>
                </c:pt>
                <c:pt idx="3">
                  <c:v>69</c:v>
                </c:pt>
                <c:pt idx="4">
                  <c:v>22</c:v>
                </c:pt>
                <c:pt idx="5">
                  <c:v>26</c:v>
                </c:pt>
                <c:pt idx="6">
                  <c:v>89</c:v>
                </c:pt>
                <c:pt idx="7">
                  <c:v>22</c:v>
                </c:pt>
                <c:pt idx="8">
                  <c:v>165</c:v>
                </c:pt>
                <c:pt idx="9">
                  <c:v>81</c:v>
                </c:pt>
                <c:pt idx="10">
                  <c:v>48</c:v>
                </c:pt>
                <c:pt idx="11">
                  <c:v>82</c:v>
                </c:pt>
                <c:pt idx="12">
                  <c:v>54</c:v>
                </c:pt>
              </c:numCache>
            </c:numRef>
          </c:val>
        </c:ser>
        <c:firstSliceAng val="0"/>
      </c:pieChart>
    </c:plotArea>
    <c:legend>
      <c:legendPos val="r"/>
      <c:layout/>
      <c:spPr>
        <a:solidFill>
          <a:schemeClr val="bg1"/>
        </a:solidFill>
      </c:spPr>
    </c:legend>
    <c:plotVisOnly val="1"/>
  </c:chart>
  <c:externalData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l-GR"/>
  <c:clrMapOvr bg1="lt1" tx1="dk1" bg2="lt2" tx2="dk2" accent1="accent1" accent2="accent2" accent3="accent3" accent4="accent4" accent5="accent5" accent6="accent6" hlink="hlink" folHlink="folHlink"/>
  <c:pivotSource>
    <c:name>[Στοιχεία για Παρουσίαση.xls]Φύλλο1!Συγκεντρωτικός Πίνακας7</c:name>
    <c:fmtId val="1"/>
  </c:pivotSource>
  <c:chart>
    <c:pivotFmts>
      <c:pivotFmt>
        <c:idx val="0"/>
        <c:marker>
          <c:symbol val="none"/>
        </c:marker>
      </c:pivotFmt>
      <c:pivotFmt>
        <c:idx val="1"/>
        <c:marker>
          <c:symbol val="none"/>
        </c:marker>
      </c:pivotFmt>
      <c:pivotFmt>
        <c:idx val="2"/>
        <c:marker>
          <c:symbol val="none"/>
        </c:marker>
      </c:pivotFmt>
      <c:pivotFmt>
        <c:idx val="3"/>
        <c:marker>
          <c:symbol val="none"/>
        </c:marker>
      </c:pivotFmt>
      <c:pivotFmt>
        <c:idx val="4"/>
        <c:marker>
          <c:symbol val="none"/>
        </c:marker>
      </c:pivotFmt>
      <c:pivotFmt>
        <c:idx val="5"/>
        <c:marker>
          <c:symbol val="none"/>
        </c:marker>
      </c:pivotFmt>
    </c:pivotFmts>
    <c:plotArea>
      <c:layout>
        <c:manualLayout>
          <c:layoutTarget val="inner"/>
          <c:xMode val="edge"/>
          <c:yMode val="edge"/>
          <c:x val="0.13266727673533349"/>
          <c:y val="2.9482079565199663E-2"/>
          <c:w val="0.84719481772731475"/>
          <c:h val="0.62045825935514531"/>
        </c:manualLayout>
      </c:layout>
      <c:barChart>
        <c:barDir val="col"/>
        <c:grouping val="clustered"/>
        <c:ser>
          <c:idx val="0"/>
          <c:order val="0"/>
          <c:tx>
            <c:strRef>
              <c:f>Φύλλο1!$K$12:$K$13</c:f>
              <c:strCache>
                <c:ptCount val="1"/>
                <c:pt idx="0">
                  <c:v>% αρ.Φορέων</c:v>
                </c:pt>
              </c:strCache>
            </c:strRef>
          </c:tx>
          <c:cat>
            <c:strRef>
              <c:f>Φύλλο1!$J$14:$J$27</c:f>
              <c:strCache>
                <c:ptCount val="13"/>
                <c:pt idx="0">
                  <c:v>ΑΝ. ΜΑΚΕΔΟΝΙΑΣ &amp; ΘΡΑΚΗΣ</c:v>
                </c:pt>
                <c:pt idx="1">
                  <c:v>ΑΤΤΙΚΗΣ</c:v>
                </c:pt>
                <c:pt idx="2">
                  <c:v>ΒΟΡΕΙΟΥ ΑΙΓΑΙΟΥ</c:v>
                </c:pt>
                <c:pt idx="3">
                  <c:v>ΔΥΤΙΚΗΣ ΕΛΛΑΔΑΣ</c:v>
                </c:pt>
                <c:pt idx="4">
                  <c:v>ΔΥΤΙΚΗΣ ΜΑΚΕΔΟΝΙΑΣ</c:v>
                </c:pt>
                <c:pt idx="5">
                  <c:v>ΗΠΕΙΡΟΥ</c:v>
                </c:pt>
                <c:pt idx="6">
                  <c:v>ΘΕΣΣΑΛΙΑΣ</c:v>
                </c:pt>
                <c:pt idx="7">
                  <c:v>ΙΟΝΙΩΝ ΝΗΣΩΝ</c:v>
                </c:pt>
                <c:pt idx="8">
                  <c:v>ΚΕΝΤΡΙΚΗΣ ΜΑΚΕΔΟΝΙΑΣ</c:v>
                </c:pt>
                <c:pt idx="9">
                  <c:v>ΚΡΗΤΗΣ</c:v>
                </c:pt>
                <c:pt idx="10">
                  <c:v>ΝΟΤΙΟΥ ΑΙΓΑΙΟΥ</c:v>
                </c:pt>
                <c:pt idx="11">
                  <c:v>ΠΕΛΟΠΟΝΝΗΣΟΥ</c:v>
                </c:pt>
                <c:pt idx="12">
                  <c:v>ΣΤΕΡΕΑΣ ΕΛΛΑΔΑΣ</c:v>
                </c:pt>
              </c:strCache>
            </c:strRef>
          </c:cat>
          <c:val>
            <c:numRef>
              <c:f>Φύλλο1!$K$14:$K$27</c:f>
              <c:numCache>
                <c:formatCode>General</c:formatCode>
                <c:ptCount val="13"/>
                <c:pt idx="0">
                  <c:v>4.5967741935483891E-2</c:v>
                </c:pt>
                <c:pt idx="1">
                  <c:v>0.41209677419354851</c:v>
                </c:pt>
                <c:pt idx="2">
                  <c:v>1.1290322580645159E-2</c:v>
                </c:pt>
                <c:pt idx="3">
                  <c:v>5.5645161290322556E-2</c:v>
                </c:pt>
                <c:pt idx="4">
                  <c:v>1.7741935483870968E-2</c:v>
                </c:pt>
                <c:pt idx="5">
                  <c:v>2.0967741935483869E-2</c:v>
                </c:pt>
                <c:pt idx="6">
                  <c:v>7.17741935483871E-2</c:v>
                </c:pt>
                <c:pt idx="7">
                  <c:v>1.7741935483870968E-2</c:v>
                </c:pt>
                <c:pt idx="8">
                  <c:v>0.13306451612903225</c:v>
                </c:pt>
                <c:pt idx="9">
                  <c:v>6.5322580645161318E-2</c:v>
                </c:pt>
                <c:pt idx="10">
                  <c:v>3.8709677419354854E-2</c:v>
                </c:pt>
                <c:pt idx="11">
                  <c:v>6.6129032258064505E-2</c:v>
                </c:pt>
                <c:pt idx="12">
                  <c:v>4.3548387096774166E-2</c:v>
                </c:pt>
              </c:numCache>
            </c:numRef>
          </c:val>
        </c:ser>
        <c:ser>
          <c:idx val="1"/>
          <c:order val="1"/>
          <c:tx>
            <c:strRef>
              <c:f>Φύλλο1!$L$12:$L$13</c:f>
              <c:strCache>
                <c:ptCount val="1"/>
                <c:pt idx="0">
                  <c:v>% πληθυσμού 2011</c:v>
                </c:pt>
              </c:strCache>
            </c:strRef>
          </c:tx>
          <c:cat>
            <c:strRef>
              <c:f>Φύλλο1!$J$14:$J$27</c:f>
              <c:strCache>
                <c:ptCount val="13"/>
                <c:pt idx="0">
                  <c:v>ΑΝ. ΜΑΚΕΔΟΝΙΑΣ &amp; ΘΡΑΚΗΣ</c:v>
                </c:pt>
                <c:pt idx="1">
                  <c:v>ΑΤΤΙΚΗΣ</c:v>
                </c:pt>
                <c:pt idx="2">
                  <c:v>ΒΟΡΕΙΟΥ ΑΙΓΑΙΟΥ</c:v>
                </c:pt>
                <c:pt idx="3">
                  <c:v>ΔΥΤΙΚΗΣ ΕΛΛΑΔΑΣ</c:v>
                </c:pt>
                <c:pt idx="4">
                  <c:v>ΔΥΤΙΚΗΣ ΜΑΚΕΔΟΝΙΑΣ</c:v>
                </c:pt>
                <c:pt idx="5">
                  <c:v>ΗΠΕΙΡΟΥ</c:v>
                </c:pt>
                <c:pt idx="6">
                  <c:v>ΘΕΣΣΑΛΙΑΣ</c:v>
                </c:pt>
                <c:pt idx="7">
                  <c:v>ΙΟΝΙΩΝ ΝΗΣΩΝ</c:v>
                </c:pt>
                <c:pt idx="8">
                  <c:v>ΚΕΝΤΡΙΚΗΣ ΜΑΚΕΔΟΝΙΑΣ</c:v>
                </c:pt>
                <c:pt idx="9">
                  <c:v>ΚΡΗΤΗΣ</c:v>
                </c:pt>
                <c:pt idx="10">
                  <c:v>ΝΟΤΙΟΥ ΑΙΓΑΙΟΥ</c:v>
                </c:pt>
                <c:pt idx="11">
                  <c:v>ΠΕΛΟΠΟΝΝΗΣΟΥ</c:v>
                </c:pt>
                <c:pt idx="12">
                  <c:v>ΣΤΕΡΕΑΣ ΕΛΛΑΔΑΣ</c:v>
                </c:pt>
              </c:strCache>
            </c:strRef>
          </c:cat>
          <c:val>
            <c:numRef>
              <c:f>Φύλλο1!$L$14:$L$27</c:f>
              <c:numCache>
                <c:formatCode>General</c:formatCode>
                <c:ptCount val="13"/>
                <c:pt idx="0">
                  <c:v>5.6228357867016458E-2</c:v>
                </c:pt>
                <c:pt idx="1">
                  <c:v>0.35395088480463643</c:v>
                </c:pt>
                <c:pt idx="2">
                  <c:v>1.8419538832460614E-2</c:v>
                </c:pt>
                <c:pt idx="3">
                  <c:v>6.2849299657941768E-2</c:v>
                </c:pt>
                <c:pt idx="4">
                  <c:v>2.622794922397579E-2</c:v>
                </c:pt>
                <c:pt idx="5">
                  <c:v>3.1143407265673283E-2</c:v>
                </c:pt>
                <c:pt idx="6">
                  <c:v>6.7746174611137341E-2</c:v>
                </c:pt>
                <c:pt idx="7">
                  <c:v>1.9216855027686958E-2</c:v>
                </c:pt>
                <c:pt idx="8">
                  <c:v>0.1740068633540201</c:v>
                </c:pt>
                <c:pt idx="9">
                  <c:v>5.7604338494747657E-2</c:v>
                </c:pt>
                <c:pt idx="10">
                  <c:v>2.856941837521678E-2</c:v>
                </c:pt>
                <c:pt idx="11">
                  <c:v>5.3428968131944726E-2</c:v>
                </c:pt>
                <c:pt idx="12">
                  <c:v>5.0607944353542433E-2</c:v>
                </c:pt>
              </c:numCache>
            </c:numRef>
          </c:val>
        </c:ser>
        <c:ser>
          <c:idx val="2"/>
          <c:order val="2"/>
          <c:tx>
            <c:strRef>
              <c:f>Φύλλο1!$M$12:$M$13</c:f>
              <c:strCache>
                <c:ptCount val="1"/>
                <c:pt idx="0">
                  <c:v>% ΑΕΠ 2015</c:v>
                </c:pt>
              </c:strCache>
            </c:strRef>
          </c:tx>
          <c:cat>
            <c:strRef>
              <c:f>Φύλλο1!$J$14:$J$27</c:f>
              <c:strCache>
                <c:ptCount val="13"/>
                <c:pt idx="0">
                  <c:v>ΑΝ. ΜΑΚΕΔΟΝΙΑΣ &amp; ΘΡΑΚΗΣ</c:v>
                </c:pt>
                <c:pt idx="1">
                  <c:v>ΑΤΤΙΚΗΣ</c:v>
                </c:pt>
                <c:pt idx="2">
                  <c:v>ΒΟΡΕΙΟΥ ΑΙΓΑΙΟΥ</c:v>
                </c:pt>
                <c:pt idx="3">
                  <c:v>ΔΥΤΙΚΗΣ ΕΛΛΑΔΑΣ</c:v>
                </c:pt>
                <c:pt idx="4">
                  <c:v>ΔΥΤΙΚΗΣ ΜΑΚΕΔΟΝΙΑΣ</c:v>
                </c:pt>
                <c:pt idx="5">
                  <c:v>ΗΠΕΙΡΟΥ</c:v>
                </c:pt>
                <c:pt idx="6">
                  <c:v>ΘΕΣΣΑΛΙΑΣ</c:v>
                </c:pt>
                <c:pt idx="7">
                  <c:v>ΙΟΝΙΩΝ ΝΗΣΩΝ</c:v>
                </c:pt>
                <c:pt idx="8">
                  <c:v>ΚΕΝΤΡΙΚΗΣ ΜΑΚΕΔΟΝΙΑΣ</c:v>
                </c:pt>
                <c:pt idx="9">
                  <c:v>ΚΡΗΤΗΣ</c:v>
                </c:pt>
                <c:pt idx="10">
                  <c:v>ΝΟΤΙΟΥ ΑΙΓΑΙΟΥ</c:v>
                </c:pt>
                <c:pt idx="11">
                  <c:v>ΠΕΛΟΠΟΝΝΗΣΟΥ</c:v>
                </c:pt>
                <c:pt idx="12">
                  <c:v>ΣΤΕΡΕΑΣ ΕΛΛΑΔΑΣ</c:v>
                </c:pt>
              </c:strCache>
            </c:strRef>
          </c:cat>
          <c:val>
            <c:numRef>
              <c:f>Φύλλο1!$M$14:$M$27</c:f>
              <c:numCache>
                <c:formatCode>General</c:formatCode>
                <c:ptCount val="13"/>
                <c:pt idx="0">
                  <c:v>3.834252361151002E-2</c:v>
                </c:pt>
                <c:pt idx="1">
                  <c:v>0.47855193221835268</c:v>
                </c:pt>
                <c:pt idx="2">
                  <c:v>1.4070939741614387E-2</c:v>
                </c:pt>
                <c:pt idx="3">
                  <c:v>4.6021822119396726E-2</c:v>
                </c:pt>
                <c:pt idx="4">
                  <c:v>2.441053353454764E-2</c:v>
                </c:pt>
                <c:pt idx="5">
                  <c:v>2.2046450499286847E-2</c:v>
                </c:pt>
                <c:pt idx="6">
                  <c:v>5.1419718103217764E-2</c:v>
                </c:pt>
                <c:pt idx="7">
                  <c:v>1.7622905694607827E-2</c:v>
                </c:pt>
                <c:pt idx="8">
                  <c:v>0.13450914123943339</c:v>
                </c:pt>
                <c:pt idx="9">
                  <c:v>4.9840336116663719E-2</c:v>
                </c:pt>
                <c:pt idx="10">
                  <c:v>3.4473620812611364E-2</c:v>
                </c:pt>
                <c:pt idx="11">
                  <c:v>4.411044260878997E-2</c:v>
                </c:pt>
                <c:pt idx="12">
                  <c:v>4.457963369996773E-2</c:v>
                </c:pt>
              </c:numCache>
            </c:numRef>
          </c:val>
        </c:ser>
        <c:axId val="95621504"/>
        <c:axId val="95623040"/>
      </c:barChart>
      <c:catAx>
        <c:axId val="95621504"/>
        <c:scaling>
          <c:orientation val="minMax"/>
        </c:scaling>
        <c:axPos val="b"/>
        <c:tickLblPos val="nextTo"/>
        <c:crossAx val="95623040"/>
        <c:crosses val="autoZero"/>
        <c:auto val="1"/>
        <c:lblAlgn val="ctr"/>
        <c:lblOffset val="100"/>
      </c:catAx>
      <c:valAx>
        <c:axId val="95623040"/>
        <c:scaling>
          <c:orientation val="minMax"/>
        </c:scaling>
        <c:axPos val="l"/>
        <c:majorGridlines/>
        <c:numFmt formatCode="General" sourceLinked="1"/>
        <c:tickLblPos val="nextTo"/>
        <c:crossAx val="95621504"/>
        <c:crosses val="autoZero"/>
        <c:crossBetween val="between"/>
      </c:valAx>
      <c:spPr>
        <a:solidFill>
          <a:prstClr val="white"/>
        </a:solidFill>
      </c:spPr>
    </c:plotArea>
    <c:legend>
      <c:legendPos val="r"/>
      <c:layout>
        <c:manualLayout>
          <c:xMode val="edge"/>
          <c:yMode val="edge"/>
          <c:x val="0.79759571061305112"/>
          <c:y val="3.3511123700202997E-2"/>
          <c:w val="0.19776299222113727"/>
          <c:h val="0.51129259875982158"/>
        </c:manualLayout>
      </c:layout>
      <c:spPr>
        <a:solidFill>
          <a:schemeClr val="bg1"/>
        </a:solidFill>
      </c:spPr>
    </c:legend>
    <c:plotVisOnly val="1"/>
  </c:chart>
  <c:externalData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l-GR"/>
  <c:clrMapOvr bg1="lt1" tx1="dk1" bg2="lt2" tx2="dk2" accent1="accent1" accent2="accent2" accent3="accent3" accent4="accent4" accent5="accent5" accent6="accent6" hlink="hlink" folHlink="folHlink"/>
  <c:pivotSource>
    <c:name>[ΓΜΚΟ_30102018.xlsx]Φύλλο4!Συγκεντρωτικός Πίνακας3</c:name>
    <c:fmtId val="2"/>
  </c:pivotSource>
  <c:chart>
    <c:autoTitleDeleted val="1"/>
    <c:pivotFmts>
      <c:pivotFmt>
        <c:idx val="0"/>
        <c:marker>
          <c:symbol val="none"/>
        </c:marker>
        <c:dLbl>
          <c:idx val="0"/>
          <c:spPr>
            <a:solidFill>
              <a:srgbClr val="FFFF00"/>
            </a:solidFill>
          </c:spPr>
          <c:txPr>
            <a:bodyPr/>
            <a:lstStyle/>
            <a:p>
              <a:pPr>
                <a:defRPr/>
              </a:pPr>
              <a:endParaRPr lang="el-GR"/>
            </a:p>
          </c:txPr>
          <c:showPercent val="1"/>
        </c:dLbl>
      </c:pivotFmt>
      <c:pivotFmt>
        <c:idx val="1"/>
        <c:marker>
          <c:symbol val="none"/>
        </c:marker>
        <c:dLbl>
          <c:idx val="0"/>
          <c:spPr>
            <a:solidFill>
              <a:srgbClr val="FFFF00"/>
            </a:solidFill>
          </c:spPr>
          <c:txPr>
            <a:bodyPr/>
            <a:lstStyle/>
            <a:p>
              <a:pPr>
                <a:defRPr/>
              </a:pPr>
              <a:endParaRPr lang="el-GR"/>
            </a:p>
          </c:txPr>
          <c:showPercent val="1"/>
        </c:dLbl>
      </c:pivotFmt>
    </c:pivotFmts>
    <c:plotArea>
      <c:layout/>
      <c:pieChart>
        <c:varyColors val="1"/>
        <c:ser>
          <c:idx val="0"/>
          <c:order val="0"/>
          <c:tx>
            <c:strRef>
              <c:f>Φύλλο4!$O$8</c:f>
              <c:strCache>
                <c:ptCount val="1"/>
                <c:pt idx="0">
                  <c:v>Σύνολο</c:v>
                </c:pt>
              </c:strCache>
            </c:strRef>
          </c:tx>
          <c:dLbls>
            <c:spPr>
              <a:solidFill>
                <a:srgbClr val="FFFF00"/>
              </a:solidFill>
            </c:spPr>
            <c:txPr>
              <a:bodyPr/>
              <a:lstStyle/>
              <a:p>
                <a:pPr>
                  <a:defRPr/>
                </a:pPr>
                <a:endParaRPr lang="el-GR"/>
              </a:p>
            </c:txPr>
            <c:showPercent val="1"/>
            <c:showLeaderLines val="1"/>
          </c:dLbls>
          <c:cat>
            <c:strRef>
              <c:f>Φύλλο4!$N$9:$N$19</c:f>
              <c:strCache>
                <c:ptCount val="10"/>
                <c:pt idx="0">
                  <c:v>Αγροτικοί Συνεταιρισμοί</c:v>
                </c:pt>
                <c:pt idx="1">
                  <c:v>Αστικές Μη Κερδοσκοπικές Εταιρίες</c:v>
                </c:pt>
                <c:pt idx="2">
                  <c:v>Αστικοί Συνεταιρισμοί</c:v>
                </c:pt>
                <c:pt idx="3">
                  <c:v>Κοι.Σ.Π.Ε</c:v>
                </c:pt>
                <c:pt idx="4">
                  <c:v>Κοιν.Σ.Επ. Ένταξης Ειδικών Ομάδων</c:v>
                </c:pt>
                <c:pt idx="5">
                  <c:v>Κοιν.Σ.Επ. Ένταξης Ευάλωτων Ομάδων</c:v>
                </c:pt>
                <c:pt idx="6">
                  <c:v>Κοιν.Σ.Επ. Συλλογικής και Κοινωνικής Ωφέλειας</c:v>
                </c:pt>
                <c:pt idx="7">
                  <c:v>Λοιπές νομικές μορφές</c:v>
                </c:pt>
                <c:pt idx="8">
                  <c:v>Συνεταιρισμοί Εργαζομένων</c:v>
                </c:pt>
                <c:pt idx="9">
                  <c:v>Σωματεία</c:v>
                </c:pt>
              </c:strCache>
            </c:strRef>
          </c:cat>
          <c:val>
            <c:numRef>
              <c:f>Φύλλο4!$O$9:$O$19</c:f>
              <c:numCache>
                <c:formatCode>General</c:formatCode>
                <c:ptCount val="10"/>
                <c:pt idx="0">
                  <c:v>1</c:v>
                </c:pt>
                <c:pt idx="1">
                  <c:v>36</c:v>
                </c:pt>
                <c:pt idx="2">
                  <c:v>8</c:v>
                </c:pt>
                <c:pt idx="3">
                  <c:v>25</c:v>
                </c:pt>
                <c:pt idx="4">
                  <c:v>5</c:v>
                </c:pt>
                <c:pt idx="5">
                  <c:v>26</c:v>
                </c:pt>
                <c:pt idx="6">
                  <c:v>1104</c:v>
                </c:pt>
                <c:pt idx="7">
                  <c:v>2</c:v>
                </c:pt>
                <c:pt idx="8">
                  <c:v>23</c:v>
                </c:pt>
                <c:pt idx="9">
                  <c:v>10</c:v>
                </c:pt>
              </c:numCache>
            </c:numRef>
          </c:val>
        </c:ser>
        <c:firstSliceAng val="0"/>
      </c:pieChart>
    </c:plotArea>
    <c:legend>
      <c:legendPos val="r"/>
      <c:layout/>
      <c:spPr>
        <a:solidFill>
          <a:prstClr val="white"/>
        </a:solidFill>
      </c:spPr>
    </c:legend>
    <c:plotVisOnly val="1"/>
  </c:chart>
  <c:externalData r:id="rId2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58BC1B-196C-4D2A-B522-324B39B9104A}" type="datetimeFigureOut">
              <a:rPr lang="el-GR" smtClean="0"/>
              <a:t>7/11/2018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83BD9D-FEDA-4B06-B26F-B3D555EEDAE2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Στρογγυλεμένο ορθογώνιο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6" name="5 - Στρογγυλεμένο ορθογώνιο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4 - Τίτλος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20" name="19 - Υπότιτλος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n-US"/>
          </a:p>
        </p:txBody>
      </p:sp>
      <p:sp>
        <p:nvSpPr>
          <p:cNvPr id="7" name="18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AF3AD76-1A1A-42C9-A5BE-859F2F294D96}" type="datetime1">
              <a:rPr lang="el-GR" smtClean="0"/>
              <a:t>7/11/2018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l-GR" smtClean="0"/>
              <a:t>EXPO 2018-Παρουσίαση Ειδικής Γραμματείας Κ.ΑΛ.Ο-Μητρώο-</a:t>
            </a:r>
            <a:endParaRPr lang="el-GR"/>
          </a:p>
        </p:txBody>
      </p:sp>
      <p:sp>
        <p:nvSpPr>
          <p:cNvPr id="9" name="10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A3F735F-6EF0-42C1-B71C-6132E32957ED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2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3F7E99-77E0-4C26-BA9C-645865EA7118}" type="datetime1">
              <a:rPr lang="el-GR" smtClean="0"/>
              <a:t>7/11/2018</a:t>
            </a:fld>
            <a:endParaRPr lang="el-GR"/>
          </a:p>
        </p:txBody>
      </p:sp>
      <p:sp>
        <p:nvSpPr>
          <p:cNvPr id="5" name="1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EXPO 2018-Παρουσίαση Ειδικής Γραμματείας Κ.ΑΛ.Ο-Μητρώο-</a:t>
            </a:r>
            <a:endParaRPr lang="el-GR"/>
          </a:p>
        </p:txBody>
      </p:sp>
      <p:sp>
        <p:nvSpPr>
          <p:cNvPr id="6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1E63DF-3BF5-48E5-920C-14E6C86CE33E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2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243D6D-F65F-46EB-90C7-CADE87048507}" type="datetime1">
              <a:rPr lang="el-GR" smtClean="0"/>
              <a:t>7/11/2018</a:t>
            </a:fld>
            <a:endParaRPr lang="el-GR"/>
          </a:p>
        </p:txBody>
      </p:sp>
      <p:sp>
        <p:nvSpPr>
          <p:cNvPr id="5" name="1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EXPO 2018-Παρουσίαση Ειδικής Γραμματείας Κ.ΑΛ.Ο-Μητρώο-</a:t>
            </a:r>
            <a:endParaRPr lang="el-GR"/>
          </a:p>
        </p:txBody>
      </p:sp>
      <p:sp>
        <p:nvSpPr>
          <p:cNvPr id="6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10D267-486C-4B5C-9AE2-2ED141A3DFA3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2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A2E66A-5A3B-40C1-AAEF-4283AFAF5F24}" type="datetime1">
              <a:rPr lang="el-GR" smtClean="0"/>
              <a:t>7/11/2018</a:t>
            </a:fld>
            <a:endParaRPr lang="el-GR"/>
          </a:p>
        </p:txBody>
      </p:sp>
      <p:sp>
        <p:nvSpPr>
          <p:cNvPr id="5" name="1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EXPO 2018-Παρουσίαση Ειδικής Γραμματείας Κ.ΑΛ.Ο-Μητρώο-</a:t>
            </a:r>
            <a:endParaRPr lang="el-GR"/>
          </a:p>
        </p:txBody>
      </p:sp>
      <p:sp>
        <p:nvSpPr>
          <p:cNvPr id="6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D52910-E589-441E-B6AB-B4B6AD8CFB85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Στρογγυλεμένο ορθογώνιο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4 - Στρογγυλεμένο ορθογώνιο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1A13C08-1844-4C84-961E-128F994EA2A9}" type="datetime1">
              <a:rPr lang="el-GR" smtClean="0"/>
              <a:t>7/11/2018</a:t>
            </a:fld>
            <a:endParaRPr lang="el-GR"/>
          </a:p>
        </p:txBody>
      </p:sp>
      <p:sp>
        <p:nvSpPr>
          <p:cNvPr id="7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l-GR" smtClean="0"/>
              <a:t>EXPO 2018-Παρουσίαση Ειδικής Γραμματείας Κ.ΑΛ.Ο-Μητρώο-</a:t>
            </a:r>
            <a:endParaRPr lang="el-GR"/>
          </a:p>
        </p:txBody>
      </p:sp>
      <p:sp>
        <p:nvSpPr>
          <p:cNvPr id="8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9CE46AD-C02D-4C12-BEBD-1A4F1E8BB3CF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5" name="2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DECB38-48DB-4B6F-9A93-B1A109D327EB}" type="datetime1">
              <a:rPr lang="el-GR" smtClean="0"/>
              <a:t>7/11/2018</a:t>
            </a:fld>
            <a:endParaRPr lang="el-GR"/>
          </a:p>
        </p:txBody>
      </p:sp>
      <p:sp>
        <p:nvSpPr>
          <p:cNvPr id="6" name="1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EXPO 2018-Παρουσίαση Ειδικής Γραμματείας Κ.ΑΛ.Ο-Μητρώο-</a:t>
            </a:r>
            <a:endParaRPr lang="el-GR"/>
          </a:p>
        </p:txBody>
      </p:sp>
      <p:sp>
        <p:nvSpPr>
          <p:cNvPr id="7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C43044-BCD6-4407-BC0A-36C1AC725C3B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lvl1pPr>
              <a:defRPr b="1"/>
            </a:lvl1pPr>
            <a:extLst/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7" name="2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D67564-F287-4B9C-8DD6-E21987A60268}" type="datetime1">
              <a:rPr lang="el-GR" smtClean="0"/>
              <a:t>7/11/2018</a:t>
            </a:fld>
            <a:endParaRPr lang="el-GR"/>
          </a:p>
        </p:txBody>
      </p:sp>
      <p:sp>
        <p:nvSpPr>
          <p:cNvPr id="8" name="1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EXPO 2018-Παρουσίαση Ειδικής Γραμματείας Κ.ΑΛ.Ο-Μητρώο-</a:t>
            </a:r>
            <a:endParaRPr lang="el-GR"/>
          </a:p>
        </p:txBody>
      </p:sp>
      <p:sp>
        <p:nvSpPr>
          <p:cNvPr id="9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CB7527-773F-44E7-89B9-D932F151392B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340DA3-2242-4238-9D54-3EB85C258308}" type="datetime1">
              <a:rPr lang="el-GR" smtClean="0"/>
              <a:t>7/11/2018</a:t>
            </a:fld>
            <a:endParaRPr lang="el-GR"/>
          </a:p>
        </p:txBody>
      </p:sp>
      <p:sp>
        <p:nvSpPr>
          <p:cNvPr id="4" name="1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EXPO 2018-Παρουσίαση Ειδικής Γραμματείας Κ.ΑΛ.Ο-Μητρώο-</a:t>
            </a:r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6E7600-001E-4919-A41E-09B05A2547C5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Στρογγυλεμένο ορθογώνιο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3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5DCA4F1-5875-4F82-8921-D3079E834D5C}" type="datetime1">
              <a:rPr lang="el-GR" smtClean="0"/>
              <a:t>7/11/2018</a:t>
            </a:fld>
            <a:endParaRPr lang="el-GR"/>
          </a:p>
        </p:txBody>
      </p:sp>
      <p:sp>
        <p:nvSpPr>
          <p:cNvPr id="4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l-GR" smtClean="0"/>
              <a:t>EXPO 2018-Παρουσίαση Ειδικής Γραμματείας Κ.ΑΛ.Ο-Μητρώο-</a:t>
            </a:r>
            <a:endParaRPr lang="el-GR"/>
          </a:p>
        </p:txBody>
      </p:sp>
      <p:sp>
        <p:nvSpPr>
          <p:cNvPr id="5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55524F4-E511-4176-A23E-96DF168546FF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5" name="2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A5B0E9-1E38-46D8-9648-FCDF079FA146}" type="datetime1">
              <a:rPr lang="el-GR" smtClean="0"/>
              <a:t>7/11/2018</a:t>
            </a:fld>
            <a:endParaRPr lang="el-GR"/>
          </a:p>
        </p:txBody>
      </p:sp>
      <p:sp>
        <p:nvSpPr>
          <p:cNvPr id="6" name="1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EXPO 2018-Παρουσίαση Ειδικής Γραμματείας Κ.ΑΛ.Ο-Μητρώο-</a:t>
            </a:r>
            <a:endParaRPr lang="el-GR"/>
          </a:p>
        </p:txBody>
      </p:sp>
      <p:sp>
        <p:nvSpPr>
          <p:cNvPr id="7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FCC21E-90C9-4241-8858-7CDF15D0E93E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Στρογγυλεμένο ορθογώνιο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6" name="5 - Στρογγύλεμα μίας γωνίας ορθογωνίου"/>
          <p:cNvSpPr/>
          <p:nvPr/>
        </p:nvSpPr>
        <p:spPr>
          <a:xfrm>
            <a:off x="6400800" y="433388"/>
            <a:ext cx="2324100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l-GR" noProof="0" smtClean="0"/>
              <a:t>Κάντε κλικ στο εικονίδιο για να προσθέσετε μια εικόνα</a:t>
            </a:r>
            <a:endParaRPr lang="en-US" noProof="0"/>
          </a:p>
        </p:txBody>
      </p:sp>
      <p:sp>
        <p:nvSpPr>
          <p:cNvPr id="7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F8A9FDC-8F46-498D-9392-E8DB246F539F}" type="datetime1">
              <a:rPr lang="el-GR" smtClean="0"/>
              <a:t>7/11/2018</a:t>
            </a:fld>
            <a:endParaRPr lang="el-GR"/>
          </a:p>
        </p:txBody>
      </p:sp>
      <p:sp>
        <p:nvSpPr>
          <p:cNvPr id="8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l-GR" smtClean="0"/>
              <a:t>EXPO 2018-Παρουσίαση Ειδικής Γραμματείας Κ.ΑΛ.Ο-Μητρώο-</a:t>
            </a:r>
            <a:endParaRPr lang="el-GR"/>
          </a:p>
        </p:txBody>
      </p:sp>
      <p:sp>
        <p:nvSpPr>
          <p:cNvPr id="9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47A7C53-119A-451F-83AA-D9093A102F64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Στρογγυλεμένο ορθογώνιο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9" name="8 - Στρογγυλεμένο ορθογώνιο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3" name="12 - Θέση τίτλου"/>
          <p:cNvSpPr>
            <a:spLocks noGrp="1"/>
          </p:cNvSpPr>
          <p:nvPr>
            <p:ph type="title"/>
          </p:nvPr>
        </p:nvSpPr>
        <p:spPr>
          <a:xfrm>
            <a:off x="503238" y="4986338"/>
            <a:ext cx="8183562" cy="1050925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1031" name="3 - Θέση κειμένου"/>
          <p:cNvSpPr>
            <a:spLocks noGrp="1"/>
          </p:cNvSpPr>
          <p:nvPr>
            <p:ph type="body" idx="1"/>
          </p:nvPr>
        </p:nvSpPr>
        <p:spPr bwMode="auto">
          <a:xfrm>
            <a:off x="503238" y="530225"/>
            <a:ext cx="8183562" cy="418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82880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smtClean="0"/>
          </a:p>
        </p:txBody>
      </p:sp>
      <p:sp>
        <p:nvSpPr>
          <p:cNvPr id="25" name="24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3776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fld id="{0D5337A9-6D15-4DCB-8B99-91452F8DEBE6}" type="datetime1">
              <a:rPr lang="el-GR" smtClean="0"/>
              <a:t>7/11/2018</a:t>
            </a:fld>
            <a:endParaRPr lang="el-GR"/>
          </a:p>
        </p:txBody>
      </p:sp>
      <p:sp>
        <p:nvSpPr>
          <p:cNvPr id="18" name="17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6062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r>
              <a:rPr lang="el-GR" smtClean="0"/>
              <a:t>EXPO 2018-Παρουσίαση Ειδικής Γραμματείας Κ.ΑΛ.Ο-Μητρώο-</a:t>
            </a:r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348663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fld id="{D4523EDA-8D42-49DB-A26B-7796863A59BC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36" r:id="rId2"/>
    <p:sldLayoutId id="2147483744" r:id="rId3"/>
    <p:sldLayoutId id="2147483737" r:id="rId4"/>
    <p:sldLayoutId id="2147483738" r:id="rId5"/>
    <p:sldLayoutId id="2147483739" r:id="rId6"/>
    <p:sldLayoutId id="2147483745" r:id="rId7"/>
    <p:sldLayoutId id="2147483740" r:id="rId8"/>
    <p:sldLayoutId id="2147483746" r:id="rId9"/>
    <p:sldLayoutId id="2147483741" r:id="rId10"/>
    <p:sldLayoutId id="2147483742" r:id="rId11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rgbClr val="FF8D3E"/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9pPr>
      <a:extLst/>
    </p:titleStyle>
    <p:bodyStyle>
      <a:lvl1pPr marL="265113" indent="-265113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00025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100000"/>
        <a:buFont typeface="Verdana" pitchFamily="34" charset="0"/>
        <a:buChar char="◦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5813" indent="-182563" algn="l" rtl="0" eaLnBrk="0" fontAlgn="base" hangingPunct="0">
        <a:spcBef>
          <a:spcPts val="250"/>
        </a:spcBef>
        <a:spcAft>
          <a:spcPct val="0"/>
        </a:spcAft>
        <a:buClr>
          <a:srgbClr val="ED3742"/>
        </a:buClr>
        <a:buSzPct val="100000"/>
        <a:buFont typeface="Wingdings 2" pitchFamily="18" charset="2"/>
        <a:buChar char="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3938" indent="-182563" algn="l" rtl="0" eaLnBrk="0" fontAlgn="base" hangingPunct="0">
        <a:spcBef>
          <a:spcPts val="225"/>
        </a:spcBef>
        <a:spcAft>
          <a:spcPct val="0"/>
        </a:spcAft>
        <a:buClr>
          <a:srgbClr val="ED3742"/>
        </a:buClr>
        <a:buSzPct val="112000"/>
        <a:buFont typeface="Verdana" pitchFamily="34" charset="0"/>
        <a:buChar char="◦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79525" indent="-182563" algn="l" rtl="0" eaLnBrk="0" fontAlgn="base" hangingPunct="0">
        <a:spcBef>
          <a:spcPts val="250"/>
        </a:spcBef>
        <a:spcAft>
          <a:spcPct val="0"/>
        </a:spcAft>
        <a:buClr>
          <a:srgbClr val="4A85BF"/>
        </a:buClr>
        <a:buSzPct val="100000"/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mailto:mitrwokoin@ypakp.gr" TargetMode="External"/><Relationship Id="rId2" Type="http://schemas.openxmlformats.org/officeDocument/2006/relationships/hyperlink" Target="mailto:kalo@ypakp.gr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kalo.yeka.gr" TargetMode="External"/><Relationship Id="rId2" Type="http://schemas.openxmlformats.org/officeDocument/2006/relationships/hyperlink" Target="kalo.gov.gr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pakp.gr/" TargetMode="External"/><Relationship Id="rId2" Type="http://schemas.openxmlformats.org/officeDocument/2006/relationships/hyperlink" Target="kalo.yeka.gr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3276600" y="1268413"/>
            <a:ext cx="5470525" cy="1470025"/>
          </a:xfrm>
        </p:spPr>
        <p:txBody>
          <a:bodyPr rtlCol="0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l-GR" dirty="0" smtClean="0"/>
              <a:t>Γενικό Μητρώο Φορέων </a:t>
            </a:r>
            <a:r>
              <a:rPr lang="el-GR" dirty="0" err="1" smtClean="0"/>
              <a:t>Κ.Αλ.Ο</a:t>
            </a:r>
            <a:endParaRPr lang="el-GR" dirty="0" smtClean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722313" y="3573463"/>
            <a:ext cx="7772400" cy="2447925"/>
          </a:xfrm>
        </p:spPr>
        <p:txBody>
          <a:bodyPr>
            <a:normAutofit fontScale="25000" lnSpcReduction="20000"/>
          </a:bodyPr>
          <a:lstStyle/>
          <a:p>
            <a:pPr marL="36513" algn="ctr" eaLnBrk="1" hangingPunct="1">
              <a:lnSpc>
                <a:spcPct val="80000"/>
              </a:lnSpc>
              <a:spcBef>
                <a:spcPct val="0"/>
              </a:spcBef>
              <a:buFont typeface="Arial" charset="0"/>
              <a:buNone/>
              <a:defRPr/>
            </a:pPr>
            <a:endParaRPr lang="el-GR" sz="2800" b="1" i="1" dirty="0" smtClean="0">
              <a:solidFill>
                <a:srgbClr val="79766F"/>
              </a:solidFill>
            </a:endParaRPr>
          </a:p>
          <a:p>
            <a:pPr marL="36513" algn="ctr" eaLnBrk="1" hangingPunct="1">
              <a:lnSpc>
                <a:spcPct val="80000"/>
              </a:lnSpc>
              <a:spcBef>
                <a:spcPct val="0"/>
              </a:spcBef>
              <a:buFont typeface="Arial" charset="0"/>
              <a:buNone/>
              <a:defRPr/>
            </a:pPr>
            <a:endParaRPr lang="el-GR" sz="8000" b="1" i="1" dirty="0" smtClean="0">
              <a:solidFill>
                <a:srgbClr val="79766F"/>
              </a:solidFill>
              <a:latin typeface="+mj-lt"/>
            </a:endParaRPr>
          </a:p>
          <a:p>
            <a:pPr marL="36513" algn="ctr" eaLnBrk="1" hangingPunct="1">
              <a:lnSpc>
                <a:spcPct val="80000"/>
              </a:lnSpc>
              <a:spcBef>
                <a:spcPct val="0"/>
              </a:spcBef>
              <a:buFont typeface="Arial" charset="0"/>
              <a:buNone/>
              <a:defRPr/>
            </a:pPr>
            <a:r>
              <a:rPr lang="el-GR" sz="8000" b="1" i="1" dirty="0" smtClean="0">
                <a:solidFill>
                  <a:srgbClr val="79766F"/>
                </a:solidFill>
                <a:latin typeface="+mj-lt"/>
              </a:rPr>
              <a:t>Ειδική Γραμματεία</a:t>
            </a:r>
          </a:p>
          <a:p>
            <a:pPr marL="36513" algn="ctr" eaLnBrk="1" hangingPunct="1">
              <a:lnSpc>
                <a:spcPct val="80000"/>
              </a:lnSpc>
              <a:spcBef>
                <a:spcPct val="0"/>
              </a:spcBef>
              <a:buFont typeface="Arial" charset="0"/>
              <a:buNone/>
              <a:defRPr/>
            </a:pPr>
            <a:r>
              <a:rPr lang="el-GR" sz="8000" b="1" i="1" dirty="0" smtClean="0">
                <a:solidFill>
                  <a:srgbClr val="79766F"/>
                </a:solidFill>
                <a:latin typeface="+mj-lt"/>
              </a:rPr>
              <a:t> </a:t>
            </a:r>
          </a:p>
          <a:p>
            <a:pPr marL="36513" algn="ctr" eaLnBrk="1" hangingPunct="1">
              <a:lnSpc>
                <a:spcPct val="80000"/>
              </a:lnSpc>
              <a:spcBef>
                <a:spcPct val="0"/>
              </a:spcBef>
              <a:buFont typeface="Arial" charset="0"/>
              <a:buNone/>
              <a:defRPr/>
            </a:pPr>
            <a:r>
              <a:rPr lang="el-GR" sz="8000" b="1" i="1" dirty="0" smtClean="0">
                <a:solidFill>
                  <a:srgbClr val="79766F"/>
                </a:solidFill>
                <a:latin typeface="+mj-lt"/>
              </a:rPr>
              <a:t>Κοινωνικής και Αλληλέγγυας Οικονομίας</a:t>
            </a:r>
          </a:p>
          <a:p>
            <a:pPr marL="36513" algn="ctr" eaLnBrk="1" hangingPunct="1">
              <a:lnSpc>
                <a:spcPct val="80000"/>
              </a:lnSpc>
              <a:spcBef>
                <a:spcPct val="0"/>
              </a:spcBef>
              <a:buFont typeface="Arial" charset="0"/>
              <a:buNone/>
              <a:defRPr/>
            </a:pPr>
            <a:endParaRPr lang="el-GR" sz="8000" b="1" i="1" dirty="0" smtClean="0">
              <a:solidFill>
                <a:srgbClr val="79766F"/>
              </a:solidFill>
              <a:latin typeface="+mj-lt"/>
            </a:endParaRPr>
          </a:p>
          <a:p>
            <a:pPr marL="36513" algn="ctr" eaLnBrk="1" hangingPunct="1">
              <a:lnSpc>
                <a:spcPct val="80000"/>
              </a:lnSpc>
              <a:spcBef>
                <a:spcPct val="0"/>
              </a:spcBef>
              <a:buFont typeface="Arial" charset="0"/>
              <a:buNone/>
              <a:defRPr/>
            </a:pPr>
            <a:r>
              <a:rPr lang="el-GR" sz="8000" b="1" i="1" dirty="0" smtClean="0">
                <a:solidFill>
                  <a:srgbClr val="79766F"/>
                </a:solidFill>
                <a:latin typeface="+mj-lt"/>
              </a:rPr>
              <a:t>Δ/νση Κοινωνικής και Αλληλέγγυας Οικονομίας</a:t>
            </a:r>
          </a:p>
          <a:p>
            <a:pPr marL="36513" algn="ctr" eaLnBrk="1" hangingPunct="1">
              <a:lnSpc>
                <a:spcPct val="80000"/>
              </a:lnSpc>
              <a:spcBef>
                <a:spcPct val="0"/>
              </a:spcBef>
              <a:buFont typeface="Arial" charset="0"/>
              <a:buNone/>
              <a:defRPr/>
            </a:pPr>
            <a:endParaRPr lang="el-GR" sz="8000" b="1" i="1" dirty="0" smtClean="0">
              <a:solidFill>
                <a:srgbClr val="79766F"/>
              </a:solidFill>
              <a:latin typeface="+mj-lt"/>
            </a:endParaRPr>
          </a:p>
          <a:p>
            <a:pPr marL="36513" algn="ctr" eaLnBrk="1" hangingPunct="1">
              <a:lnSpc>
                <a:spcPct val="80000"/>
              </a:lnSpc>
              <a:spcBef>
                <a:spcPct val="0"/>
              </a:spcBef>
              <a:buFont typeface="Arial" charset="0"/>
              <a:buNone/>
              <a:defRPr/>
            </a:pPr>
            <a:r>
              <a:rPr lang="el-GR" sz="8000" b="1" i="1" dirty="0" smtClean="0">
                <a:solidFill>
                  <a:srgbClr val="79766F"/>
                </a:solidFill>
                <a:latin typeface="+mj-lt"/>
              </a:rPr>
              <a:t>Τμήμα Μητρώου Φορέων Κ.ΑΛ.Ο</a:t>
            </a:r>
          </a:p>
          <a:p>
            <a:pPr marL="36513" algn="l" eaLnBrk="1" hangingPunct="1">
              <a:lnSpc>
                <a:spcPct val="80000"/>
              </a:lnSpc>
              <a:spcBef>
                <a:spcPct val="0"/>
              </a:spcBef>
              <a:buFont typeface="Arial" charset="0"/>
              <a:buNone/>
              <a:defRPr/>
            </a:pPr>
            <a:endParaRPr lang="el-GR" sz="8000" dirty="0" smtClean="0">
              <a:solidFill>
                <a:srgbClr val="79766F"/>
              </a:solidFill>
              <a:latin typeface="+mj-lt"/>
            </a:endParaRPr>
          </a:p>
          <a:p>
            <a:pPr marL="36513" algn="l" eaLnBrk="1" hangingPunct="1">
              <a:lnSpc>
                <a:spcPct val="80000"/>
              </a:lnSpc>
              <a:spcBef>
                <a:spcPct val="0"/>
              </a:spcBef>
              <a:buFont typeface="Arial" charset="0"/>
              <a:buNone/>
              <a:defRPr/>
            </a:pPr>
            <a:endParaRPr lang="el-GR" sz="8000" b="1" dirty="0" smtClean="0">
              <a:solidFill>
                <a:srgbClr val="79766F"/>
              </a:solidFill>
              <a:latin typeface="+mj-lt"/>
            </a:endParaRPr>
          </a:p>
          <a:p>
            <a:pPr marL="36513" eaLnBrk="1" hangingPunct="1">
              <a:lnSpc>
                <a:spcPct val="80000"/>
              </a:lnSpc>
              <a:spcBef>
                <a:spcPct val="0"/>
              </a:spcBef>
              <a:buFont typeface="Arial" charset="0"/>
              <a:buNone/>
              <a:defRPr/>
            </a:pPr>
            <a:r>
              <a:rPr lang="el-GR" sz="8000" b="1" dirty="0" smtClean="0">
                <a:solidFill>
                  <a:srgbClr val="FF0000"/>
                </a:solidFill>
                <a:latin typeface="+mj-lt"/>
              </a:rPr>
              <a:t>ΑΘΗΝΑ, 8-11-2018</a:t>
            </a:r>
          </a:p>
          <a:p>
            <a:pPr marL="36513" eaLnBrk="1" hangingPunct="1">
              <a:lnSpc>
                <a:spcPct val="80000"/>
              </a:lnSpc>
              <a:spcBef>
                <a:spcPct val="0"/>
              </a:spcBef>
              <a:buFont typeface="Arial" charset="0"/>
              <a:buNone/>
              <a:defRPr/>
            </a:pPr>
            <a:endParaRPr lang="el-GR" sz="2800" dirty="0" smtClean="0">
              <a:solidFill>
                <a:srgbClr val="79766F"/>
              </a:solidFill>
            </a:endParaRPr>
          </a:p>
          <a:p>
            <a:pPr marL="36513" eaLnBrk="1" hangingPunct="1">
              <a:lnSpc>
                <a:spcPct val="80000"/>
              </a:lnSpc>
              <a:spcBef>
                <a:spcPct val="0"/>
              </a:spcBef>
              <a:buFont typeface="Arial" charset="0"/>
              <a:buNone/>
              <a:defRPr/>
            </a:pPr>
            <a:endParaRPr lang="el-GR" sz="2800" dirty="0" smtClean="0">
              <a:solidFill>
                <a:srgbClr val="79766F"/>
              </a:solidFill>
            </a:endParaRPr>
          </a:p>
          <a:p>
            <a:pPr marL="36513" eaLnBrk="1" hangingPunct="1">
              <a:lnSpc>
                <a:spcPct val="80000"/>
              </a:lnSpc>
              <a:spcBef>
                <a:spcPct val="0"/>
              </a:spcBef>
              <a:buFont typeface="Arial" charset="0"/>
              <a:buNone/>
              <a:defRPr/>
            </a:pPr>
            <a:endParaRPr lang="el-GR" sz="2800" dirty="0" smtClean="0">
              <a:solidFill>
                <a:srgbClr val="79766F"/>
              </a:solidFill>
            </a:endParaRPr>
          </a:p>
          <a:p>
            <a:pPr marL="36513" eaLnBrk="1" hangingPunct="1">
              <a:lnSpc>
                <a:spcPct val="80000"/>
              </a:lnSpc>
              <a:spcBef>
                <a:spcPct val="0"/>
              </a:spcBef>
              <a:buFont typeface="Arial" charset="0"/>
              <a:buNone/>
              <a:defRPr/>
            </a:pPr>
            <a:r>
              <a:rPr lang="el-GR" sz="500" dirty="0" smtClean="0">
                <a:solidFill>
                  <a:srgbClr val="79766F"/>
                </a:solidFill>
              </a:rPr>
              <a:t> </a:t>
            </a:r>
          </a:p>
          <a:p>
            <a:pPr marL="36513" eaLnBrk="1" hangingPunct="1">
              <a:lnSpc>
                <a:spcPct val="80000"/>
              </a:lnSpc>
              <a:spcBef>
                <a:spcPct val="0"/>
              </a:spcBef>
              <a:buFont typeface="Arial" charset="0"/>
              <a:buNone/>
              <a:defRPr/>
            </a:pPr>
            <a:endParaRPr lang="el-GR" sz="500" dirty="0" smtClean="0">
              <a:solidFill>
                <a:srgbClr val="79766F"/>
              </a:solidFill>
            </a:endParaRPr>
          </a:p>
        </p:txBody>
      </p:sp>
      <p:pic>
        <p:nvPicPr>
          <p:cNvPr id="6148" name="5 - Εικόνα" descr="αρχείο λήψης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750" y="476250"/>
            <a:ext cx="2952750" cy="302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2 - Θέση περιεχομένου"/>
          <p:cNvSpPr>
            <a:spLocks noGrp="1"/>
          </p:cNvSpPr>
          <p:nvPr>
            <p:ph idx="1"/>
          </p:nvPr>
        </p:nvSpPr>
        <p:spPr>
          <a:xfrm>
            <a:off x="503238" y="530225"/>
            <a:ext cx="8183562" cy="4187825"/>
          </a:xfrm>
        </p:spPr>
        <p:txBody>
          <a:bodyPr/>
          <a:lstStyle/>
          <a:p>
            <a:pPr eaLnBrk="1" hangingPunct="1">
              <a:buFont typeface="Arial" charset="0"/>
              <a:buChar char="•"/>
            </a:pPr>
            <a:endParaRPr lang="el-GR" smtClean="0"/>
          </a:p>
          <a:p>
            <a:pPr eaLnBrk="1" hangingPunct="1">
              <a:buFont typeface="Arial" charset="0"/>
              <a:buChar char="•"/>
            </a:pPr>
            <a:r>
              <a:rPr lang="el-GR" sz="2000" b="1" smtClean="0">
                <a:solidFill>
                  <a:srgbClr val="FF0000"/>
                </a:solidFill>
              </a:rPr>
              <a:t> </a:t>
            </a:r>
            <a:r>
              <a:rPr lang="el-GR" sz="2400" b="1" u="sng" smtClean="0">
                <a:solidFill>
                  <a:srgbClr val="FF0000"/>
                </a:solidFill>
              </a:rPr>
              <a:t>Διαδικασίες </a:t>
            </a:r>
            <a:r>
              <a:rPr lang="el-GR" sz="2400" b="1" u="sng" smtClean="0"/>
              <a:t>οι οποίες υλοποιούνται μέσω της ειδικής διαδικτυακής πύλης </a:t>
            </a:r>
            <a:r>
              <a:rPr lang="el-GR" sz="2000" i="1" u="sng" smtClean="0"/>
              <a:t>(2/2)</a:t>
            </a:r>
            <a:endParaRPr lang="el-GR" sz="2400" i="1" u="sng" smtClean="0"/>
          </a:p>
          <a:p>
            <a:pPr eaLnBrk="1" hangingPunct="1">
              <a:buFont typeface="Arial" charset="0"/>
              <a:buChar char="•"/>
            </a:pPr>
            <a:endParaRPr lang="el-GR" sz="2400" b="1" u="sng" smtClean="0"/>
          </a:p>
          <a:p>
            <a:pPr eaLnBrk="1" hangingPunct="1">
              <a:buFont typeface="Arial" charset="0"/>
              <a:buChar char="•"/>
            </a:pPr>
            <a:r>
              <a:rPr lang="el-GR" sz="2400" smtClean="0"/>
              <a:t>Χορήγηση </a:t>
            </a:r>
            <a:r>
              <a:rPr lang="el-GR" sz="2400" b="1" smtClean="0">
                <a:solidFill>
                  <a:srgbClr val="FF0000"/>
                </a:solidFill>
              </a:rPr>
              <a:t>βεβαιώσεων μεταβολών </a:t>
            </a:r>
            <a:r>
              <a:rPr lang="el-GR" sz="2400" smtClean="0"/>
              <a:t>(βεβαίωση τροποποιήσεων Καταστατικού, σύνθεσης Οργάνου Διοίκησης, μη λύσης-μη εκκαθάρισης)</a:t>
            </a:r>
          </a:p>
          <a:p>
            <a:pPr eaLnBrk="1" hangingPunct="1">
              <a:buFont typeface="Arial" charset="0"/>
              <a:buChar char="•"/>
            </a:pPr>
            <a:r>
              <a:rPr lang="el-GR" sz="2400" smtClean="0"/>
              <a:t>Χορήγηση </a:t>
            </a:r>
            <a:r>
              <a:rPr lang="el-GR" sz="2400" b="1" smtClean="0">
                <a:solidFill>
                  <a:srgbClr val="FF0000"/>
                </a:solidFill>
              </a:rPr>
              <a:t>βεβαιώσεων διαγραφής </a:t>
            </a:r>
            <a:r>
              <a:rPr lang="el-GR" sz="2400" smtClean="0"/>
              <a:t>από το Γενικό Μητρώο Φορέων Κοινωνικής και Αλληλέγγυας Οικονομίας. (αρ.14-15,20,26 της Υ.Α ).</a:t>
            </a:r>
          </a:p>
          <a:p>
            <a:endParaRPr lang="el-GR" smtClean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smtClean="0"/>
              <a:t>EXPO 2018-Παρουσίαση Ειδικής Γραμματείας Κ.ΑΛ.Ο-Μητρώο-</a:t>
            </a:r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2 - Θέση περιεχομένου"/>
          <p:cNvSpPr>
            <a:spLocks noGrp="1"/>
          </p:cNvSpPr>
          <p:nvPr>
            <p:ph idx="1"/>
          </p:nvPr>
        </p:nvSpPr>
        <p:spPr>
          <a:xfrm>
            <a:off x="503238" y="530225"/>
            <a:ext cx="8183562" cy="5346700"/>
          </a:xfrm>
        </p:spPr>
        <p:txBody>
          <a:bodyPr/>
          <a:lstStyle/>
          <a:p>
            <a:pPr eaLnBrk="1" hangingPunct="1"/>
            <a:endParaRPr lang="el-GR" smtClean="0"/>
          </a:p>
          <a:p>
            <a:pPr eaLnBrk="1" hangingPunct="1">
              <a:buFont typeface="Wingdings 2" pitchFamily="18" charset="2"/>
              <a:buNone/>
            </a:pPr>
            <a:r>
              <a:rPr lang="el-GR" b="1" i="1" u="sng" smtClean="0"/>
              <a:t>Εγκυρότητα βεβαιώσεων</a:t>
            </a:r>
          </a:p>
          <a:p>
            <a:pPr eaLnBrk="1" hangingPunct="1">
              <a:buFont typeface="Wingdings 2" pitchFamily="18" charset="2"/>
              <a:buNone/>
            </a:pPr>
            <a:endParaRPr lang="el-GR" sz="2400" smtClean="0"/>
          </a:p>
          <a:p>
            <a:pPr eaLnBrk="1" hangingPunct="1"/>
            <a:r>
              <a:rPr lang="el-GR" sz="2400" smtClean="0"/>
              <a:t>Οι </a:t>
            </a:r>
            <a:r>
              <a:rPr lang="el-GR" sz="2400" b="1" smtClean="0">
                <a:solidFill>
                  <a:srgbClr val="FF0000"/>
                </a:solidFill>
              </a:rPr>
              <a:t>βεβαιώσεις</a:t>
            </a:r>
            <a:r>
              <a:rPr lang="el-GR" sz="2400" b="1" smtClean="0"/>
              <a:t> </a:t>
            </a:r>
            <a:r>
              <a:rPr lang="el-GR" sz="2400" smtClean="0"/>
              <a:t>που εκδίδονται και  χορηγούνται με τη χρήση </a:t>
            </a:r>
            <a:r>
              <a:rPr lang="el-GR" sz="2400" b="1" smtClean="0"/>
              <a:t>ηλεκτρονικής μεθόδου επικοινωνίας </a:t>
            </a:r>
            <a:r>
              <a:rPr lang="el-GR" sz="2400" smtClean="0"/>
              <a:t>μέσω της ειδικής διαδικτυακής πύλης, αποτελούν </a:t>
            </a:r>
            <a:r>
              <a:rPr lang="el-GR" sz="2400" b="1" smtClean="0">
                <a:solidFill>
                  <a:srgbClr val="FF0000"/>
                </a:solidFill>
              </a:rPr>
              <a:t>διοικητικά έγγραφα </a:t>
            </a:r>
            <a:r>
              <a:rPr lang="el-GR" sz="2400" smtClean="0"/>
              <a:t>και είναι </a:t>
            </a:r>
            <a:r>
              <a:rPr lang="el-GR" sz="2400" b="1" smtClean="0">
                <a:solidFill>
                  <a:srgbClr val="FF0000"/>
                </a:solidFill>
              </a:rPr>
              <a:t>έγκυρα για κάθε χρήση </a:t>
            </a:r>
            <a:r>
              <a:rPr lang="el-GR" sz="2400" smtClean="0"/>
              <a:t>από τους ενδιαφερομένους. </a:t>
            </a:r>
          </a:p>
          <a:p>
            <a:pPr eaLnBrk="1" hangingPunct="1"/>
            <a:endParaRPr lang="el-GR" smtClean="0"/>
          </a:p>
          <a:p>
            <a:pPr eaLnBrk="1" hangingPunct="1"/>
            <a:endParaRPr lang="el-GR" smtClean="0">
              <a:solidFill>
                <a:srgbClr val="FF0000"/>
              </a:solidFill>
            </a:endParaRPr>
          </a:p>
        </p:txBody>
      </p:sp>
      <p:pic>
        <p:nvPicPr>
          <p:cNvPr id="16387" name="3 - Εικόνα" descr="βεβαίωση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00563" y="3789363"/>
            <a:ext cx="4011612" cy="2160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smtClean="0"/>
              <a:t>EXPO 2018-Παρουσίαση Ειδικής Γραμματείας Κ.ΑΛ.Ο-Μητρώο-</a:t>
            </a:r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2 - Θέση περιεχομένου"/>
          <p:cNvSpPr>
            <a:spLocks noGrp="1"/>
          </p:cNvSpPr>
          <p:nvPr>
            <p:ph idx="1"/>
          </p:nvPr>
        </p:nvSpPr>
        <p:spPr>
          <a:xfrm>
            <a:off x="503238" y="530225"/>
            <a:ext cx="8183562" cy="3546475"/>
          </a:xfrm>
        </p:spPr>
        <p:txBody>
          <a:bodyPr/>
          <a:lstStyle/>
          <a:p>
            <a:pPr eaLnBrk="1" hangingPunct="1"/>
            <a:r>
              <a:rPr lang="el-GR" sz="2400" smtClean="0"/>
              <a:t>Δυνατότητα χρήσης της ειδικής διαδικτυακής πύλης έχουν </a:t>
            </a:r>
            <a:r>
              <a:rPr lang="el-GR" sz="2400" smtClean="0">
                <a:solidFill>
                  <a:srgbClr val="FF0000"/>
                </a:solidFill>
              </a:rPr>
              <a:t>όλοι οι πολίτες</a:t>
            </a:r>
            <a:r>
              <a:rPr lang="el-GR" sz="2400" smtClean="0"/>
              <a:t>, εφ’ όσον έχουν ήδη πιστοποιηθεί στο σύστημα. </a:t>
            </a:r>
          </a:p>
          <a:p>
            <a:pPr eaLnBrk="1" hangingPunct="1"/>
            <a:r>
              <a:rPr lang="el-GR" sz="2400" smtClean="0"/>
              <a:t>Για την </a:t>
            </a:r>
            <a:r>
              <a:rPr lang="el-GR" sz="2400" smtClean="0">
                <a:solidFill>
                  <a:srgbClr val="FF0000"/>
                </a:solidFill>
              </a:rPr>
              <a:t>πιστοποίηση στο σύστημα,</a:t>
            </a:r>
            <a:r>
              <a:rPr lang="el-GR" sz="2400" smtClean="0"/>
              <a:t>  χρησιμοποιείται η </a:t>
            </a:r>
            <a:r>
              <a:rPr lang="el-GR" sz="2400" b="1" smtClean="0"/>
              <a:t>διαδικασία και οι </a:t>
            </a:r>
            <a:r>
              <a:rPr lang="el-GR" sz="2400" b="1" smtClean="0">
                <a:solidFill>
                  <a:srgbClr val="FF0000"/>
                </a:solidFill>
              </a:rPr>
              <a:t>κωδικοί πιστοποίησης στις υπηρεσίες της ΑΑΔΕ (</a:t>
            </a:r>
            <a:r>
              <a:rPr lang="en-US" sz="2400" b="1" smtClean="0">
                <a:solidFill>
                  <a:srgbClr val="FF0000"/>
                </a:solidFill>
              </a:rPr>
              <a:t>taxisnet</a:t>
            </a:r>
            <a:r>
              <a:rPr lang="el-GR" sz="2400" b="1" smtClean="0">
                <a:solidFill>
                  <a:srgbClr val="FF0000"/>
                </a:solidFill>
              </a:rPr>
              <a:t>).</a:t>
            </a:r>
          </a:p>
          <a:p>
            <a:pPr eaLnBrk="1" hangingPunct="1"/>
            <a:endParaRPr lang="el-GR" smtClean="0"/>
          </a:p>
        </p:txBody>
      </p:sp>
      <p:pic>
        <p:nvPicPr>
          <p:cNvPr id="17411" name="4 - Εικόνα" descr="taxisnet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48038" y="2924175"/>
            <a:ext cx="5040312" cy="295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smtClean="0"/>
              <a:t>EXPO 2018-Παρουσίαση Ειδικής Γραμματείας Κ.ΑΛ.Ο-Μητρώο-</a:t>
            </a:r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2 - Θέση περιεχομένου"/>
          <p:cNvSpPr>
            <a:spLocks noGrp="1"/>
          </p:cNvSpPr>
          <p:nvPr>
            <p:ph idx="1"/>
          </p:nvPr>
        </p:nvSpPr>
        <p:spPr>
          <a:xfrm>
            <a:off x="503238" y="530225"/>
            <a:ext cx="8183562" cy="5346700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US" sz="2100" b="1" smtClean="0"/>
              <a:t>   </a:t>
            </a:r>
            <a:r>
              <a:rPr lang="el-GR" sz="2100" b="1" u="sng" smtClean="0"/>
              <a:t>ΦΥΣΙΚΑ ΠΡΟΣΩΠΑ</a:t>
            </a:r>
            <a:r>
              <a:rPr lang="en-US" sz="2100" b="1" u="sng" smtClean="0"/>
              <a:t> </a:t>
            </a:r>
            <a:r>
              <a:rPr lang="el-GR" sz="2100" smtClean="0"/>
              <a:t>που μπορούν να υποβάλλουν αίτηση:</a:t>
            </a:r>
          </a:p>
          <a:p>
            <a:pPr eaLnBrk="1" hangingPunct="1">
              <a:buFont typeface="Arial" charset="0"/>
              <a:buChar char="•"/>
            </a:pPr>
            <a:r>
              <a:rPr lang="en-US" sz="2100" smtClean="0"/>
              <a:t>M</a:t>
            </a:r>
            <a:r>
              <a:rPr lang="el-GR" sz="2100" smtClean="0"/>
              <a:t>έλη ή εκπρόσωποι </a:t>
            </a:r>
            <a:r>
              <a:rPr lang="el-GR" sz="2100" b="1" smtClean="0"/>
              <a:t>υπό σύσταση Κοιν.Σ.Επ ή Συνεταιρισμών Εργαζομένων</a:t>
            </a:r>
            <a:r>
              <a:rPr lang="el-GR" sz="2100" smtClean="0"/>
              <a:t> (</a:t>
            </a:r>
            <a:r>
              <a:rPr lang="el-GR" sz="2100" smtClean="0">
                <a:solidFill>
                  <a:srgbClr val="FF0000"/>
                </a:solidFill>
              </a:rPr>
              <a:t>Αίτηση Εγγραφής, Υποβολή Καταστατικού, Πρόσθετα Στοιχεία Εγγραφής</a:t>
            </a:r>
            <a:r>
              <a:rPr lang="el-GR" sz="2100" smtClean="0"/>
              <a:t>)</a:t>
            </a:r>
          </a:p>
          <a:p>
            <a:pPr eaLnBrk="1" hangingPunct="1">
              <a:buFont typeface="Arial" charset="0"/>
              <a:buChar char="•"/>
            </a:pPr>
            <a:endParaRPr lang="el-GR" sz="2100" smtClean="0"/>
          </a:p>
          <a:p>
            <a:pPr eaLnBrk="1" hangingPunct="1">
              <a:buFont typeface="Arial" charset="0"/>
              <a:buNone/>
            </a:pPr>
            <a:r>
              <a:rPr lang="en-US" sz="2100" smtClean="0"/>
              <a:t>   </a:t>
            </a:r>
            <a:r>
              <a:rPr lang="el-GR" sz="2100" b="1" u="sng" smtClean="0"/>
              <a:t>ΝΟΜΙΚΑ ΠΡΟΣΩΠΑ </a:t>
            </a:r>
            <a:r>
              <a:rPr lang="el-GR" sz="2100" smtClean="0"/>
              <a:t>που μπορούν να υποβάλλουν αίτηση:</a:t>
            </a:r>
          </a:p>
          <a:p>
            <a:pPr eaLnBrk="1" hangingPunct="1">
              <a:buFont typeface="Arial" charset="0"/>
              <a:buChar char="•"/>
            </a:pPr>
            <a:r>
              <a:rPr lang="el-GR" sz="2100" smtClean="0">
                <a:solidFill>
                  <a:srgbClr val="FF0000"/>
                </a:solidFill>
              </a:rPr>
              <a:t>Για  εγγραφή τους στο Ειδικό Μητρώο Άλλων Φορέων </a:t>
            </a:r>
            <a:r>
              <a:rPr lang="el-GR" sz="2100" smtClean="0"/>
              <a:t>Κοινωνικής και Αλληλέγγυας Οικονομίας. Αίτηση Εγγραφής (Για Ειδικό Μητρώο).</a:t>
            </a:r>
          </a:p>
          <a:p>
            <a:pPr eaLnBrk="1" hangingPunct="1">
              <a:buFont typeface="Arial" charset="0"/>
              <a:buChar char="•"/>
            </a:pPr>
            <a:r>
              <a:rPr lang="el-GR" sz="2100" smtClean="0"/>
              <a:t>Εγγεγραμμένοι Φορείς Κ.ΑΛ.Ο για όλες τις </a:t>
            </a:r>
            <a:r>
              <a:rPr lang="el-GR" sz="2100" b="1" smtClean="0"/>
              <a:t>διαδικασίες τήρησης </a:t>
            </a:r>
            <a:r>
              <a:rPr lang="el-GR" sz="2100" smtClean="0"/>
              <a:t>του μητρώου: </a:t>
            </a:r>
            <a:r>
              <a:rPr lang="el-GR" sz="2100" smtClean="0">
                <a:solidFill>
                  <a:srgbClr val="FF0000"/>
                </a:solidFill>
              </a:rPr>
              <a:t>Αιτήσεις Τροποποίησης, Αιτήσεις Βεβαιώσεων Μεταβολών, Αιτήσεων Πιστοποιητικών, Αιτήσεις Διαγραφής και Πρόσθετων Στοιχείων Διαγραφής</a:t>
            </a:r>
          </a:p>
          <a:p>
            <a:pPr eaLnBrk="1" hangingPunct="1">
              <a:buFont typeface="Arial" charset="0"/>
              <a:buChar char="•"/>
            </a:pPr>
            <a:endParaRPr lang="el-GR" sz="2100" smtClean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smtClean="0"/>
              <a:t>EXPO 2018-Παρουσίαση Ειδικής Γραμματείας Κ.ΑΛ.Ο-Μητρώο-</a:t>
            </a:r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Θέση περιεχομένου"/>
          <p:cNvSpPr>
            <a:spLocks noGrp="1"/>
          </p:cNvSpPr>
          <p:nvPr>
            <p:ph idx="1"/>
          </p:nvPr>
        </p:nvSpPr>
        <p:spPr>
          <a:xfrm>
            <a:off x="503238" y="530225"/>
            <a:ext cx="8183562" cy="4699000"/>
          </a:xfrm>
        </p:spPr>
        <p:txBody>
          <a:bodyPr>
            <a:normAutofit fontScale="47500" lnSpcReduction="20000"/>
          </a:bodyPr>
          <a:lstStyle/>
          <a:p>
            <a:pPr marL="265176" indent="-265176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l-GR" sz="6700" b="1" i="1" u="sng" dirty="0" smtClean="0"/>
              <a:t>Αίτηση εγγραφής</a:t>
            </a:r>
            <a:r>
              <a:rPr lang="en-US" sz="6700" b="1" i="1" u="sng" dirty="0" smtClean="0"/>
              <a:t> </a:t>
            </a:r>
            <a:r>
              <a:rPr lang="en-US" sz="5900" i="1" u="sng" dirty="0" smtClean="0"/>
              <a:t>(1/2)</a:t>
            </a:r>
            <a:endParaRPr lang="el-GR" sz="6700" i="1" u="sng" dirty="0" smtClean="0"/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l-GR" sz="4400" i="1" dirty="0" smtClean="0">
                <a:solidFill>
                  <a:srgbClr val="FF0000"/>
                </a:solidFill>
              </a:rPr>
              <a:t>Υποβάλλεται από μέλος της </a:t>
            </a:r>
            <a:r>
              <a:rPr lang="el-GR" sz="4400" dirty="0" smtClean="0"/>
              <a:t>υπό σύσταση Κοιν.Σ.Επ ή Συνεταιρισμό Εργαζομένων από </a:t>
            </a:r>
            <a:r>
              <a:rPr lang="el-GR" sz="4400" dirty="0" err="1" smtClean="0"/>
              <a:t>εξουσιοδότημένο</a:t>
            </a:r>
            <a:r>
              <a:rPr lang="el-GR" sz="4400" dirty="0" smtClean="0"/>
              <a:t> τρίτο </a:t>
            </a:r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l-GR" sz="4400" b="1" dirty="0" smtClean="0"/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l-GR" sz="4400" b="1" dirty="0" smtClean="0"/>
              <a:t>Συνημμένα αρχεία:</a:t>
            </a:r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l-GR" sz="4400" b="1" dirty="0" smtClean="0">
                <a:solidFill>
                  <a:srgbClr val="FF0000"/>
                </a:solidFill>
              </a:rPr>
              <a:t>Καταστατικό </a:t>
            </a:r>
            <a:r>
              <a:rPr lang="el-GR" sz="4400" dirty="0" smtClean="0"/>
              <a:t>(</a:t>
            </a:r>
            <a:r>
              <a:rPr lang="el-GR" sz="4400" dirty="0" err="1" smtClean="0"/>
              <a:t>υπογεγραμμενο</a:t>
            </a:r>
            <a:r>
              <a:rPr lang="el-GR" sz="4400" dirty="0" smtClean="0"/>
              <a:t> από όλα τα μέλη) (υποβάλλεται σκαναρισμένο&lt;3,5</a:t>
            </a:r>
            <a:r>
              <a:rPr lang="en-US" sz="4400" dirty="0" err="1" smtClean="0"/>
              <a:t>mb</a:t>
            </a:r>
            <a:r>
              <a:rPr lang="en-US" sz="4400" dirty="0" smtClean="0"/>
              <a:t>)</a:t>
            </a:r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l-GR" sz="4400" b="1" dirty="0" smtClean="0">
                <a:solidFill>
                  <a:srgbClr val="FF0000"/>
                </a:solidFill>
              </a:rPr>
              <a:t>Υπεύθυνες δηλώσεις μελών </a:t>
            </a:r>
            <a:r>
              <a:rPr lang="el-GR" sz="4400" dirty="0" smtClean="0"/>
              <a:t>περί μη συμμετοχής σε άλλη Κοιν.Σ.Επ ή </a:t>
            </a:r>
            <a:r>
              <a:rPr lang="el-GR" sz="4400" dirty="0" err="1" smtClean="0"/>
              <a:t>Συν.Εργαζομένων</a:t>
            </a:r>
            <a:r>
              <a:rPr lang="el-GR" sz="4400" dirty="0" smtClean="0"/>
              <a:t> με ίδια δραστηριότητα (θεωρημένες από Δημόσια Αρχή)</a:t>
            </a:r>
          </a:p>
          <a:p>
            <a:pPr eaLnBrk="1" hangingPunct="1">
              <a:buFont typeface="Wingdings 2" pitchFamily="18" charset="2"/>
              <a:buNone/>
              <a:defRPr/>
            </a:pPr>
            <a:r>
              <a:rPr lang="el-GR" sz="4400" dirty="0" smtClean="0">
                <a:solidFill>
                  <a:srgbClr val="FF0000"/>
                </a:solidFill>
              </a:rPr>
              <a:t>Σε περίπτωση συμμετοχής Νομικού προσώπου </a:t>
            </a:r>
            <a:r>
              <a:rPr lang="el-GR" sz="4400" dirty="0" smtClean="0"/>
              <a:t>απαιτούνται νομιμοποιητικά έγγραφα για την εκπροσώπηση </a:t>
            </a:r>
          </a:p>
          <a:p>
            <a:pPr eaLnBrk="1" hangingPunct="1">
              <a:buFont typeface="Wingdings 2" pitchFamily="18" charset="2"/>
              <a:buNone/>
              <a:defRPr/>
            </a:pPr>
            <a:r>
              <a:rPr lang="el-GR" sz="4400" dirty="0" smtClean="0">
                <a:solidFill>
                  <a:srgbClr val="FF0000"/>
                </a:solidFill>
              </a:rPr>
              <a:t>Για Κοιν.Σ.Επ Ένταξης:</a:t>
            </a:r>
          </a:p>
          <a:p>
            <a:pPr eaLnBrk="1" hangingPunct="1">
              <a:defRPr/>
            </a:pPr>
            <a:r>
              <a:rPr lang="el-GR" sz="4400" dirty="0" smtClean="0"/>
              <a:t>Δικαιολογητικά που πιστοποιούν την ιδιότητα μέλους (Ειδική ή Ευάλωτη Ομάδα)</a:t>
            </a:r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el-GR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smtClean="0"/>
              <a:t>EXPO 2018-Παρουσίαση Ειδικής Γραμματείας Κ.ΑΛ.Ο-Μητρώο-</a:t>
            </a:r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2 - Θέση περιεχομένου"/>
          <p:cNvSpPr>
            <a:spLocks noGrp="1"/>
          </p:cNvSpPr>
          <p:nvPr>
            <p:ph idx="1"/>
          </p:nvPr>
        </p:nvSpPr>
        <p:spPr>
          <a:xfrm>
            <a:off x="503238" y="530225"/>
            <a:ext cx="4284662" cy="4699000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el-GR" b="1" i="1" u="sng" smtClean="0"/>
              <a:t>Αίτηση εγγραφής</a:t>
            </a:r>
            <a:r>
              <a:rPr lang="en-US" b="1" i="1" u="sng" smtClean="0"/>
              <a:t> </a:t>
            </a:r>
            <a:r>
              <a:rPr lang="en-US" sz="2000" i="1" u="sng" smtClean="0"/>
              <a:t>(2/2)</a:t>
            </a:r>
            <a:endParaRPr lang="el-GR" i="1" u="sng" smtClean="0"/>
          </a:p>
          <a:p>
            <a:pPr eaLnBrk="1" hangingPunct="1">
              <a:buFont typeface="Wingdings 2" pitchFamily="18" charset="2"/>
              <a:buNone/>
            </a:pPr>
            <a:endParaRPr lang="en-US" sz="2400" b="1" u="sng" smtClean="0"/>
          </a:p>
          <a:p>
            <a:pPr eaLnBrk="1" hangingPunct="1">
              <a:buFont typeface="Wingdings 2" pitchFamily="18" charset="2"/>
              <a:buNone/>
            </a:pPr>
            <a:r>
              <a:rPr lang="el-GR" sz="2400" b="1" smtClean="0"/>
              <a:t>   </a:t>
            </a:r>
            <a:r>
              <a:rPr lang="el-GR" sz="2400" b="1" u="sng" smtClean="0"/>
              <a:t>Για το </a:t>
            </a:r>
            <a:r>
              <a:rPr lang="el-GR" sz="2400" b="1" u="sng" smtClean="0">
                <a:solidFill>
                  <a:srgbClr val="FF0000"/>
                </a:solidFill>
              </a:rPr>
              <a:t>Ειδικό Μητρώο Άλλων Φορέων </a:t>
            </a:r>
            <a:r>
              <a:rPr lang="el-GR" sz="2400" smtClean="0"/>
              <a:t>απαιτούνται τα προβλεπόμενα από την ΥΑ δικαιολογητικά (Καταστατικό, εκπροσώπηση, μεταβολές Καταστατικού κ.α)</a:t>
            </a:r>
          </a:p>
          <a:p>
            <a:pPr algn="ctr" eaLnBrk="1" hangingPunct="1">
              <a:buFont typeface="Wingdings 2" pitchFamily="18" charset="2"/>
              <a:buNone/>
            </a:pPr>
            <a:endParaRPr lang="el-GR" sz="2400" b="1" smtClean="0"/>
          </a:p>
          <a:p>
            <a:pPr algn="ctr" eaLnBrk="1" hangingPunct="1">
              <a:buFont typeface="Wingdings 2" pitchFamily="18" charset="2"/>
              <a:buNone/>
            </a:pPr>
            <a:endParaRPr lang="el-GR" sz="2400" b="1" smtClean="0"/>
          </a:p>
        </p:txBody>
      </p:sp>
      <p:pic>
        <p:nvPicPr>
          <p:cNvPr id="4" name="3 - Εικόνα" descr="ΠΡΟΣΟΧΗ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59338" y="692150"/>
            <a:ext cx="3921125" cy="172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4" name="4 - TextBox"/>
          <p:cNvSpPr txBox="1">
            <a:spLocks noChangeArrowheads="1"/>
          </p:cNvSpPr>
          <p:nvPr/>
        </p:nvSpPr>
        <p:spPr bwMode="auto">
          <a:xfrm>
            <a:off x="5219700" y="2420938"/>
            <a:ext cx="3384550" cy="267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l-GR" sz="2400" b="1"/>
              <a:t>Η εγγραφή στο Ειδικό Μητρώο </a:t>
            </a:r>
            <a:r>
              <a:rPr lang="el-GR" sz="2400" b="1">
                <a:solidFill>
                  <a:srgbClr val="FF0000"/>
                </a:solidFill>
              </a:rPr>
              <a:t>δεν επιφέρει</a:t>
            </a:r>
            <a:r>
              <a:rPr lang="en-US" sz="2400" b="1">
                <a:solidFill>
                  <a:srgbClr val="FF0000"/>
                </a:solidFill>
              </a:rPr>
              <a:t> </a:t>
            </a:r>
            <a:r>
              <a:rPr lang="el-GR" sz="2400" b="1">
                <a:solidFill>
                  <a:srgbClr val="FF0000"/>
                </a:solidFill>
              </a:rPr>
              <a:t>αλλαγή στη νομική μορφή </a:t>
            </a:r>
            <a:r>
              <a:rPr lang="el-GR" sz="2400" b="1"/>
              <a:t>του Φορέα, αλλά </a:t>
            </a:r>
            <a:r>
              <a:rPr lang="el-GR" sz="2400" b="1">
                <a:solidFill>
                  <a:srgbClr val="FF0000"/>
                </a:solidFill>
              </a:rPr>
              <a:t>προσδίδει την ιδιότητα του Φορέα Κ.ΑΛ.Ο</a:t>
            </a:r>
          </a:p>
        </p:txBody>
      </p:sp>
      <p:sp>
        <p:nvSpPr>
          <p:cNvPr id="7" name="6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smtClean="0"/>
              <a:t>EXPO 2018-Παρουσίαση Ειδικής Γραμματείας Κ.ΑΛ.Ο-Μητρώο-</a:t>
            </a:r>
            <a:endParaRPr lang="el-GR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539750" y="765175"/>
            <a:ext cx="5688013" cy="5040313"/>
          </a:xfrm>
        </p:spPr>
        <p:txBody>
          <a:bodyPr>
            <a:normAutofit fontScale="47500" lnSpcReduction="20000"/>
          </a:bodyPr>
          <a:lstStyle/>
          <a:p>
            <a:pPr marL="265176" indent="-265176" algn="ctr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l-GR" sz="5900" b="1" dirty="0" smtClean="0">
                <a:solidFill>
                  <a:srgbClr val="FF0000"/>
                </a:solidFill>
              </a:rPr>
              <a:t>Εξέταση αίτησης εγγραφής: </a:t>
            </a:r>
          </a:p>
          <a:p>
            <a:pPr marL="265176" indent="-265176" algn="ctr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l-GR" sz="4400" dirty="0" smtClean="0"/>
              <a:t>Εκτιμώμενος χρόνος </a:t>
            </a:r>
          </a:p>
          <a:p>
            <a:pPr marL="265176" indent="-265176" algn="ctr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l-GR" sz="5900" b="1" dirty="0" smtClean="0"/>
              <a:t>περίπου</a:t>
            </a:r>
            <a:r>
              <a:rPr lang="el-GR" sz="5900" dirty="0" smtClean="0"/>
              <a:t> 10-15 ημέρες. </a:t>
            </a:r>
          </a:p>
          <a:p>
            <a:pPr marL="265176" indent="-265176" algn="ctr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endParaRPr lang="el-GR" dirty="0" smtClean="0"/>
          </a:p>
          <a:p>
            <a:pPr marL="265176" indent="-265176" algn="ctr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el-GR" dirty="0" smtClean="0"/>
          </a:p>
          <a:p>
            <a:pPr marL="265176" indent="-265176" algn="ctr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el-GR" dirty="0" smtClean="0"/>
          </a:p>
          <a:p>
            <a:pPr marL="265176" indent="-265176" algn="ctr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l-GR" sz="4400" dirty="0" smtClean="0"/>
              <a:t>Σε περίπτωση </a:t>
            </a:r>
            <a:r>
              <a:rPr lang="el-GR" sz="4400" i="1" dirty="0" smtClean="0">
                <a:solidFill>
                  <a:srgbClr val="FF0000"/>
                </a:solidFill>
              </a:rPr>
              <a:t>παρατηρήσεων/διορθώσεων,</a:t>
            </a:r>
            <a:r>
              <a:rPr lang="el-GR" sz="4400" dirty="0" smtClean="0"/>
              <a:t> ακολουθεί υποβολή συμπληρωματικής/διορθωτικής αίτησης </a:t>
            </a:r>
            <a:r>
              <a:rPr lang="el-GR" sz="3600" dirty="0" smtClean="0"/>
              <a:t>(συσχετίζεται στο σύστημα με την αρχική)</a:t>
            </a:r>
            <a:endParaRPr lang="el-GR" sz="4400" dirty="0" smtClean="0"/>
          </a:p>
          <a:p>
            <a:pPr marL="265176" indent="-265176" algn="ctr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l-GR" sz="4400" dirty="0" smtClean="0"/>
              <a:t>Σε περίπτωση έγκρισης, ακολουθεί η </a:t>
            </a:r>
            <a:r>
              <a:rPr lang="el-GR" sz="4400" b="1" dirty="0" smtClean="0">
                <a:solidFill>
                  <a:srgbClr val="FF0000"/>
                </a:solidFill>
              </a:rPr>
              <a:t>υποβολή των δικαιολογητικών σε φυσική μορφή</a:t>
            </a:r>
            <a:endParaRPr lang="el-GR" sz="4400" b="1" dirty="0">
              <a:solidFill>
                <a:srgbClr val="FF0000"/>
              </a:solidFill>
            </a:endParaRPr>
          </a:p>
        </p:txBody>
      </p:sp>
      <p:pic>
        <p:nvPicPr>
          <p:cNvPr id="21507" name="3 - Εικόνα" descr="ΑΝΑΜΟΝΗ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00788" y="1412875"/>
            <a:ext cx="2095500" cy="218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smtClean="0"/>
              <a:t>EXPO 2018-Παρουσίαση Ειδικής Γραμματείας Κ.ΑΛ.Ο-Μητρώο-</a:t>
            </a:r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2 - Θέση περιεχομένου"/>
          <p:cNvSpPr>
            <a:spLocks noGrp="1"/>
          </p:cNvSpPr>
          <p:nvPr>
            <p:ph idx="1"/>
          </p:nvPr>
        </p:nvSpPr>
        <p:spPr>
          <a:xfrm>
            <a:off x="503238" y="530225"/>
            <a:ext cx="8183562" cy="5275263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el-GR" b="1" u="sng" smtClean="0">
                <a:solidFill>
                  <a:srgbClr val="FF0000"/>
                </a:solidFill>
              </a:rPr>
              <a:t>Αίτηση Υποβολής Καταστατικού:</a:t>
            </a:r>
          </a:p>
          <a:p>
            <a:pPr eaLnBrk="1" hangingPunct="1"/>
            <a:r>
              <a:rPr lang="el-GR" sz="2400" smtClean="0"/>
              <a:t>Υποβάλλεται σε </a:t>
            </a:r>
            <a:r>
              <a:rPr lang="el-GR" sz="2400" b="1" smtClean="0"/>
              <a:t>φυσική μορφή </a:t>
            </a:r>
            <a:r>
              <a:rPr lang="el-GR" sz="2400" smtClean="0"/>
              <a:t>στην Υπηρεσία Πρωτοκόλλου του Υπουργείου </a:t>
            </a:r>
            <a:r>
              <a:rPr lang="el-GR" sz="2400" i="1" smtClean="0"/>
              <a:t>(Σταδίου 29, 1</a:t>
            </a:r>
            <a:r>
              <a:rPr lang="el-GR" sz="2400" i="1" baseline="30000" smtClean="0"/>
              <a:t>ος</a:t>
            </a:r>
            <a:r>
              <a:rPr lang="el-GR" sz="2400" i="1" smtClean="0"/>
              <a:t> όροφος)</a:t>
            </a:r>
          </a:p>
          <a:p>
            <a:pPr eaLnBrk="1" hangingPunct="1"/>
            <a:r>
              <a:rPr lang="el-GR" sz="2400" smtClean="0"/>
              <a:t>Καταχωρείται ηλεκτρονικά από τα στελέχη της Υπηρεσίας</a:t>
            </a:r>
          </a:p>
          <a:p>
            <a:pPr eaLnBrk="1" hangingPunct="1"/>
            <a:r>
              <a:rPr lang="el-GR" sz="2400" b="1" smtClean="0"/>
              <a:t>Διεκπεραιώνεται ηλεκτρονικά </a:t>
            </a:r>
            <a:r>
              <a:rPr lang="el-GR" sz="2400" smtClean="0"/>
              <a:t>στο </a:t>
            </a:r>
            <a:r>
              <a:rPr lang="en-US" sz="2400" smtClean="0"/>
              <a:t>mail </a:t>
            </a:r>
            <a:r>
              <a:rPr lang="el-GR" sz="2400" smtClean="0"/>
              <a:t>που έχει δηλώσει ο Φορέας</a:t>
            </a:r>
          </a:p>
          <a:p>
            <a:pPr eaLnBrk="1" hangingPunct="1"/>
            <a:endParaRPr lang="el-GR" sz="2400" smtClean="0"/>
          </a:p>
          <a:p>
            <a:pPr algn="ctr" eaLnBrk="1" hangingPunct="1"/>
            <a:r>
              <a:rPr lang="el-GR" sz="2000" b="1" smtClean="0"/>
              <a:t>Ο Φορέας λαμβάνει </a:t>
            </a:r>
            <a:r>
              <a:rPr lang="el-GR" sz="2000" b="1" smtClean="0">
                <a:solidFill>
                  <a:srgbClr val="FF0000"/>
                </a:solidFill>
              </a:rPr>
              <a:t>ηλεκτρονικά </a:t>
            </a:r>
            <a:r>
              <a:rPr lang="el-GR" sz="2000" b="1" smtClean="0"/>
              <a:t>την </a:t>
            </a:r>
            <a:r>
              <a:rPr lang="el-GR" sz="2000" b="1" smtClean="0">
                <a:solidFill>
                  <a:srgbClr val="FF0000"/>
                </a:solidFill>
              </a:rPr>
              <a:t>βεβαίωση εγγραφής </a:t>
            </a:r>
            <a:r>
              <a:rPr lang="el-GR" sz="2000" b="1" smtClean="0"/>
              <a:t>και επικυρωμένο </a:t>
            </a:r>
            <a:r>
              <a:rPr lang="el-GR" sz="2000" smtClean="0"/>
              <a:t>αντίγραφο Καταστατικού, επιλέγοντας «</a:t>
            </a:r>
            <a:r>
              <a:rPr lang="el-GR" sz="2000" b="1" smtClean="0"/>
              <a:t>Αίτηση Υποβολής Καταστατικού» </a:t>
            </a:r>
            <a:r>
              <a:rPr lang="el-GR" sz="2000" smtClean="0"/>
              <a:t>και εκτυπώνοντας  τα </a:t>
            </a:r>
            <a:r>
              <a:rPr lang="el-GR" sz="2000" b="1" smtClean="0">
                <a:solidFill>
                  <a:srgbClr val="FF0000"/>
                </a:solidFill>
              </a:rPr>
              <a:t>αρχεία </a:t>
            </a:r>
            <a:r>
              <a:rPr lang="en-US" sz="2000" b="1" smtClean="0">
                <a:solidFill>
                  <a:srgbClr val="FF0000"/>
                </a:solidFill>
              </a:rPr>
              <a:t>pdf </a:t>
            </a:r>
            <a:endParaRPr lang="el-GR" sz="2000" smtClean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smtClean="0"/>
              <a:t>EXPO 2018-Παρουσίαση Ειδικής Γραμματείας Κ.ΑΛ.Ο-Μητρώο-</a:t>
            </a:r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503238" y="530225"/>
            <a:ext cx="6156325" cy="5419725"/>
          </a:xfrm>
        </p:spPr>
        <p:txBody>
          <a:bodyPr>
            <a:normAutofit fontScale="85000" lnSpcReduction="20000"/>
          </a:bodyPr>
          <a:lstStyle/>
          <a:p>
            <a:pPr marL="265176" indent="-265176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l-GR" sz="3000" b="1" dirty="0" smtClean="0">
                <a:solidFill>
                  <a:srgbClr val="FF0000"/>
                </a:solidFill>
              </a:rPr>
              <a:t>Αίτηση προσθετών στοιχείων εγγραφής</a:t>
            </a:r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el-GR" dirty="0" smtClean="0"/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l-GR" dirty="0" smtClean="0"/>
              <a:t>Αφορά </a:t>
            </a:r>
            <a:r>
              <a:rPr lang="el-GR" b="1" dirty="0" smtClean="0">
                <a:solidFill>
                  <a:srgbClr val="FF0000"/>
                </a:solidFill>
              </a:rPr>
              <a:t>μόνο</a:t>
            </a:r>
            <a:r>
              <a:rPr lang="el-GR" dirty="0" smtClean="0"/>
              <a:t> Κοιν.Σ.Επ και </a:t>
            </a:r>
            <a:r>
              <a:rPr lang="el-GR" dirty="0" err="1" smtClean="0"/>
              <a:t>Συν.Εργαζ</a:t>
            </a:r>
            <a:r>
              <a:rPr lang="el-GR" dirty="0" smtClean="0"/>
              <a:t>. </a:t>
            </a:r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l-GR" dirty="0" smtClean="0"/>
              <a:t>Υποβολή εντός 30 ημερών από την βεβαίωση εγγραφής  (αλλιώς                </a:t>
            </a:r>
            <a:r>
              <a:rPr lang="el-GR" b="1" dirty="0" smtClean="0">
                <a:solidFill>
                  <a:srgbClr val="FF0000"/>
                </a:solidFill>
              </a:rPr>
              <a:t>ΔΙΑΓΡΑΦΗ</a:t>
            </a:r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l-GR" dirty="0" smtClean="0"/>
              <a:t>Είσοδος με κωδικούς </a:t>
            </a:r>
            <a:r>
              <a:rPr lang="en-US" dirty="0" err="1" smtClean="0"/>
              <a:t>taxisnet</a:t>
            </a:r>
            <a:r>
              <a:rPr lang="en-US" dirty="0" smtClean="0"/>
              <a:t> </a:t>
            </a:r>
            <a:r>
              <a:rPr lang="el-GR" dirty="0" smtClean="0">
                <a:solidFill>
                  <a:srgbClr val="FF0000"/>
                </a:solidFill>
              </a:rPr>
              <a:t>του φυσικού προσώπου </a:t>
            </a:r>
            <a:r>
              <a:rPr lang="el-GR" dirty="0" smtClean="0"/>
              <a:t>που έκανε και την αίτηση εγγραφής </a:t>
            </a:r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l-GR" b="1" u="sng" dirty="0" smtClean="0"/>
              <a:t>Συνημμένα: </a:t>
            </a:r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l-GR" dirty="0" smtClean="0">
                <a:solidFill>
                  <a:srgbClr val="FF0000"/>
                </a:solidFill>
              </a:rPr>
              <a:t>Πρακτικά ΓΣ και Διοικούσας Επιτροπής </a:t>
            </a:r>
            <a:r>
              <a:rPr lang="el-GR" dirty="0" smtClean="0"/>
              <a:t>για εκλογή και συγκρότηση</a:t>
            </a:r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l-GR" dirty="0" smtClean="0">
                <a:solidFill>
                  <a:srgbClr val="FF0000"/>
                </a:solidFill>
              </a:rPr>
              <a:t>Έναρξη Δ.Ο.Υ</a:t>
            </a: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4" name="3 - Δεξιό βέλος"/>
          <p:cNvSpPr/>
          <p:nvPr/>
        </p:nvSpPr>
        <p:spPr>
          <a:xfrm>
            <a:off x="5580063" y="2565400"/>
            <a:ext cx="792162" cy="2873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l-GR" sz="1600"/>
          </a:p>
        </p:txBody>
      </p:sp>
      <p:pic>
        <p:nvPicPr>
          <p:cNvPr id="23556" name="4 - Εικόνα" descr="διαγραφή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16688" y="1052513"/>
            <a:ext cx="1998662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6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smtClean="0"/>
              <a:t>EXPO 2018-Παρουσίαση Ειδικής Γραμματείας Κ.ΑΛ.Ο-Μητρώο-</a:t>
            </a:r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503238" y="530225"/>
            <a:ext cx="8183562" cy="5275263"/>
          </a:xfrm>
        </p:spPr>
        <p:txBody>
          <a:bodyPr>
            <a:normAutofit fontScale="92500" lnSpcReduction="20000"/>
          </a:bodyPr>
          <a:lstStyle/>
          <a:p>
            <a:pPr marL="265176" indent="-265176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l-GR" sz="3300" b="1" dirty="0" smtClean="0"/>
              <a:t>Αίτηση τροποποίησης Στοιχείων Φορέα</a:t>
            </a:r>
            <a:endParaRPr lang="el-GR" b="1" dirty="0" smtClean="0"/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l-GR" b="1" u="sng" dirty="0" smtClean="0">
                <a:solidFill>
                  <a:srgbClr val="FF0000"/>
                </a:solidFill>
              </a:rPr>
              <a:t>Α) Τροποποίηση Καταστατικού</a:t>
            </a:r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l-GR" dirty="0" smtClean="0"/>
              <a:t>Συνημμένα: </a:t>
            </a:r>
          </a:p>
          <a:p>
            <a:pPr marL="547751" lvl="1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l-GR" dirty="0" smtClean="0"/>
              <a:t>Τροποποιημένο Καταστατικό</a:t>
            </a:r>
          </a:p>
          <a:p>
            <a:pPr marL="547751" lvl="1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l-GR" dirty="0" smtClean="0"/>
              <a:t>Πρακτικό ΓΣ </a:t>
            </a:r>
          </a:p>
          <a:p>
            <a:pPr marL="547751" lvl="1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l-GR" dirty="0" smtClean="0"/>
              <a:t>Υ/Δ νέων μελών</a:t>
            </a:r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l-GR" dirty="0" smtClean="0"/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l-GR" b="1" u="sng" dirty="0" smtClean="0">
                <a:solidFill>
                  <a:srgbClr val="FF0000"/>
                </a:solidFill>
              </a:rPr>
              <a:t>Β) Τροποποίηση Οργάνου Διοίκησης</a:t>
            </a:r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l-GR" dirty="0" smtClean="0"/>
              <a:t>Συνημμένα: </a:t>
            </a:r>
          </a:p>
          <a:p>
            <a:pPr marL="547751" lvl="1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l-GR" dirty="0" smtClean="0"/>
              <a:t>Πρακτικό ΓΣ για εκλογή και Πρακτικό Οργάνου Διοίκησης για συγκρότηση σε σώμα</a:t>
            </a:r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l-GR" dirty="0" smtClean="0"/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l-GR" b="1" u="sng" dirty="0" smtClean="0">
                <a:solidFill>
                  <a:srgbClr val="FF0000"/>
                </a:solidFill>
              </a:rPr>
              <a:t>Γ) Λοιπές αλλαγές </a:t>
            </a:r>
            <a:r>
              <a:rPr lang="el-GR" sz="2400" dirty="0" smtClean="0"/>
              <a:t>(</a:t>
            </a:r>
            <a:r>
              <a:rPr lang="el-GR" sz="2400" dirty="0" err="1" smtClean="0"/>
              <a:t>π.χ</a:t>
            </a:r>
            <a:r>
              <a:rPr lang="el-GR" sz="2400" dirty="0" smtClean="0"/>
              <a:t> αλλαγή ΚΑΔ, αλλαγή δ/</a:t>
            </a:r>
            <a:r>
              <a:rPr lang="el-GR" sz="2400" dirty="0" err="1" smtClean="0"/>
              <a:t>νσης</a:t>
            </a:r>
            <a:r>
              <a:rPr lang="el-GR" sz="2400" dirty="0" smtClean="0"/>
              <a:t>)</a:t>
            </a:r>
            <a:endParaRPr lang="el-GR" dirty="0" smtClean="0"/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el-GR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smtClean="0"/>
              <a:t>EXPO 2018-Παρουσίαση Ειδικής Γραμματείας Κ.ΑΛ.Ο-Μητρώο-</a:t>
            </a:r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2 - Θέση περιεχομένου"/>
          <p:cNvSpPr>
            <a:spLocks noGrp="1"/>
          </p:cNvSpPr>
          <p:nvPr>
            <p:ph idx="1"/>
          </p:nvPr>
        </p:nvSpPr>
        <p:spPr>
          <a:xfrm>
            <a:off x="503238" y="530225"/>
            <a:ext cx="8183562" cy="4187825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endParaRPr lang="en-US" b="1" u="sng" smtClean="0"/>
          </a:p>
          <a:p>
            <a:pPr eaLnBrk="1" hangingPunct="1">
              <a:buFont typeface="Arial" charset="0"/>
              <a:buNone/>
            </a:pPr>
            <a:r>
              <a:rPr lang="el-GR" b="1" u="sng" smtClean="0"/>
              <a:t>Θεσμικό πλαίσιο:  </a:t>
            </a:r>
          </a:p>
          <a:p>
            <a:pPr eaLnBrk="1" hangingPunct="1">
              <a:buFont typeface="Arial" charset="0"/>
              <a:buNone/>
            </a:pPr>
            <a:endParaRPr lang="el-GR" smtClean="0"/>
          </a:p>
          <a:p>
            <a:pPr eaLnBrk="1" hangingPunct="1"/>
            <a:endParaRPr lang="el-GR" smtClean="0"/>
          </a:p>
          <a:p>
            <a:pPr eaLnBrk="1" hangingPunct="1"/>
            <a:r>
              <a:rPr lang="el-GR" b="1" smtClean="0">
                <a:solidFill>
                  <a:srgbClr val="FF0000"/>
                </a:solidFill>
              </a:rPr>
              <a:t>Νόμος 4430/2016 </a:t>
            </a:r>
            <a:r>
              <a:rPr lang="el-GR" sz="2000" smtClean="0"/>
              <a:t>(ΦΕΚ 205/Α/2016) όπως έχει τροποποιηθεί και ισχύει. </a:t>
            </a:r>
            <a:endParaRPr lang="el-GR" smtClean="0"/>
          </a:p>
          <a:p>
            <a:pPr eaLnBrk="1" hangingPunct="1"/>
            <a:r>
              <a:rPr lang="en-US" b="1" smtClean="0">
                <a:solidFill>
                  <a:srgbClr val="FF0000"/>
                </a:solidFill>
              </a:rPr>
              <a:t>Y</a:t>
            </a:r>
            <a:r>
              <a:rPr lang="el-GR" b="1" smtClean="0">
                <a:solidFill>
                  <a:srgbClr val="FF0000"/>
                </a:solidFill>
              </a:rPr>
              <a:t>.</a:t>
            </a:r>
            <a:r>
              <a:rPr lang="en-US" b="1" smtClean="0">
                <a:solidFill>
                  <a:srgbClr val="FF0000"/>
                </a:solidFill>
              </a:rPr>
              <a:t>A</a:t>
            </a:r>
            <a:r>
              <a:rPr lang="el-GR" b="1" smtClean="0">
                <a:solidFill>
                  <a:srgbClr val="FF0000"/>
                </a:solidFill>
              </a:rPr>
              <a:t> 61621/Δ5.2643/2016 </a:t>
            </a:r>
            <a:r>
              <a:rPr lang="el-GR" sz="2000" smtClean="0"/>
              <a:t>(ΦΕΚ 56/Β/2017)</a:t>
            </a:r>
            <a:r>
              <a:rPr lang="el-GR" smtClean="0"/>
              <a:t> </a:t>
            </a:r>
            <a:r>
              <a:rPr lang="el-GR" sz="2000" smtClean="0"/>
              <a:t>όπως τροποποιήθηκε και ισχύει</a:t>
            </a:r>
            <a:endParaRPr lang="el-GR" smtClean="0"/>
          </a:p>
          <a:p>
            <a:pPr eaLnBrk="1" hangingPunct="1"/>
            <a:r>
              <a:rPr lang="el-GR" sz="2000" smtClean="0"/>
              <a:t>Παλιότερος Νόμος: </a:t>
            </a:r>
            <a:r>
              <a:rPr lang="el-GR" sz="2400" smtClean="0">
                <a:solidFill>
                  <a:srgbClr val="FF0000"/>
                </a:solidFill>
              </a:rPr>
              <a:t>Ν.4019/2011</a:t>
            </a:r>
            <a:r>
              <a:rPr lang="el-GR" sz="2000" smtClean="0"/>
              <a:t> (το πρώτο νομοθέτημα για την Κοινωνική Οικονομία στην Ελλάδα)</a:t>
            </a:r>
            <a:endParaRPr lang="el-GR" smtClean="0"/>
          </a:p>
        </p:txBody>
      </p:sp>
      <p:pic>
        <p:nvPicPr>
          <p:cNvPr id="7171" name="3 - Εικόνα" descr="images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80063" y="836613"/>
            <a:ext cx="2809875" cy="162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 anchor="ctr"/>
          <a:lstStyle/>
          <a:p>
            <a:pPr>
              <a:defRPr/>
            </a:pPr>
            <a:r>
              <a:rPr lang="el-GR" dirty="0" smtClean="0"/>
              <a:t>EXPO 2018-Παρουσίαση Ειδικής Γραμματείας Κ.ΑΛ.Ο-Μητρώο-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2 - Θέση περιεχομένου"/>
          <p:cNvSpPr>
            <a:spLocks noGrp="1"/>
          </p:cNvSpPr>
          <p:nvPr>
            <p:ph idx="1"/>
          </p:nvPr>
        </p:nvSpPr>
        <p:spPr>
          <a:xfrm>
            <a:off x="503238" y="530225"/>
            <a:ext cx="8183562" cy="5419725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el-GR" b="1" smtClean="0"/>
              <a:t>Αίτηση βεβαίωσης μεταβολών:</a:t>
            </a:r>
          </a:p>
          <a:p>
            <a:pPr lvl="1" eaLnBrk="1" hangingPunct="1"/>
            <a:r>
              <a:rPr lang="el-GR" i="1" smtClean="0"/>
              <a:t>Α) Τροποποιήσεων Καταστατικού</a:t>
            </a:r>
          </a:p>
          <a:p>
            <a:pPr lvl="1" eaLnBrk="1" hangingPunct="1"/>
            <a:r>
              <a:rPr lang="el-GR" i="1" smtClean="0"/>
              <a:t>Β) Σύνθεσης Οργάνου Διοίκησης</a:t>
            </a:r>
          </a:p>
          <a:p>
            <a:pPr lvl="1" eaLnBrk="1" hangingPunct="1"/>
            <a:r>
              <a:rPr lang="el-GR" i="1" smtClean="0"/>
              <a:t>Γ) Μη λύσης-μη εκκαθάρισης</a:t>
            </a:r>
          </a:p>
          <a:p>
            <a:pPr eaLnBrk="1" hangingPunct="1">
              <a:buFont typeface="Wingdings 2" pitchFamily="18" charset="2"/>
              <a:buNone/>
            </a:pPr>
            <a:endParaRPr lang="el-GR" smtClean="0"/>
          </a:p>
          <a:p>
            <a:pPr eaLnBrk="1" hangingPunct="1"/>
            <a:r>
              <a:rPr lang="el-GR" b="1" smtClean="0">
                <a:solidFill>
                  <a:srgbClr val="FF0000"/>
                </a:solidFill>
              </a:rPr>
              <a:t>Δεν απαιτούνται συνημμένα έγγραφα</a:t>
            </a:r>
          </a:p>
        </p:txBody>
      </p:sp>
      <p:pic>
        <p:nvPicPr>
          <p:cNvPr id="25603" name="3 - Εικόνα" descr="ΑΠΛΟΠΟΙΗΣΗ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2988" y="3284538"/>
            <a:ext cx="3448050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smtClean="0"/>
              <a:t>EXPO 2018-Παρουσίαση Ειδικής Γραμματείας Κ.ΑΛ.Ο-Μητρώο-</a:t>
            </a:r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2 - Θέση περιεχομένου"/>
          <p:cNvSpPr>
            <a:spLocks noGrp="1"/>
          </p:cNvSpPr>
          <p:nvPr>
            <p:ph idx="1"/>
          </p:nvPr>
        </p:nvSpPr>
        <p:spPr>
          <a:xfrm>
            <a:off x="503238" y="530225"/>
            <a:ext cx="5148262" cy="4187825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el-GR" b="1" smtClean="0">
                <a:solidFill>
                  <a:srgbClr val="FF0000"/>
                </a:solidFill>
              </a:rPr>
              <a:t>Αίτηση Πιστοποιητικού Μέλους του Μητρώου</a:t>
            </a:r>
          </a:p>
          <a:p>
            <a:pPr eaLnBrk="1" hangingPunct="1">
              <a:buFont typeface="Wingdings 2" pitchFamily="18" charset="2"/>
              <a:buNone/>
            </a:pPr>
            <a:r>
              <a:rPr lang="el-GR" b="1" smtClean="0"/>
              <a:t>Ετησίως </a:t>
            </a:r>
            <a:r>
              <a:rPr lang="el-GR" sz="2400" smtClean="0"/>
              <a:t>(έως τη λήξη της προθεσμίας υποβολής φορολογικών δηλώσεων)</a:t>
            </a:r>
            <a:endParaRPr lang="el-GR" smtClean="0"/>
          </a:p>
          <a:p>
            <a:pPr eaLnBrk="1" hangingPunct="1">
              <a:buFont typeface="Wingdings 2" pitchFamily="18" charset="2"/>
              <a:buNone/>
            </a:pPr>
            <a:r>
              <a:rPr lang="el-GR" u="sng" smtClean="0"/>
              <a:t>Συνημμένα: </a:t>
            </a:r>
          </a:p>
          <a:p>
            <a:pPr lvl="1" eaLnBrk="1" hangingPunct="1"/>
            <a:r>
              <a:rPr lang="el-GR" sz="2000" smtClean="0"/>
              <a:t>Πρακτικό ΓΣ</a:t>
            </a:r>
          </a:p>
          <a:p>
            <a:pPr lvl="1" eaLnBrk="1" hangingPunct="1"/>
            <a:r>
              <a:rPr lang="el-GR" sz="2000" smtClean="0"/>
              <a:t>Οικονομικές καταστάσεις</a:t>
            </a:r>
          </a:p>
          <a:p>
            <a:pPr lvl="1" eaLnBrk="1" hangingPunct="1"/>
            <a:r>
              <a:rPr lang="el-GR" sz="2000" smtClean="0"/>
              <a:t>Απολογισμός-Προγραμματισμός</a:t>
            </a:r>
          </a:p>
          <a:p>
            <a:pPr lvl="1" eaLnBrk="1" hangingPunct="1"/>
            <a:r>
              <a:rPr lang="el-GR" sz="2000" smtClean="0"/>
              <a:t>Στοιχεία για την απασχόληση</a:t>
            </a:r>
          </a:p>
          <a:p>
            <a:pPr lvl="1" eaLnBrk="1" hangingPunct="1">
              <a:buFont typeface="Verdana" pitchFamily="34" charset="0"/>
              <a:buNone/>
            </a:pPr>
            <a:r>
              <a:rPr lang="el-GR" smtClean="0"/>
              <a:t>Περισσότερα: Στο Τμήμα Παρακολούθησης και Ελέγχου</a:t>
            </a:r>
          </a:p>
        </p:txBody>
      </p:sp>
      <p:pic>
        <p:nvPicPr>
          <p:cNvPr id="26627" name="3 - Εικόνα" descr="πασα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35600" y="3068638"/>
            <a:ext cx="3097213" cy="187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- Ορθογώνιο"/>
          <p:cNvSpPr/>
          <p:nvPr/>
        </p:nvSpPr>
        <p:spPr>
          <a:xfrm>
            <a:off x="5148263" y="1268413"/>
            <a:ext cx="3527425" cy="1608137"/>
          </a:xfrm>
          <a:prstGeom prst="rect">
            <a:avLst/>
          </a:prstGeom>
        </p:spPr>
        <p:txBody>
          <a:bodyPr>
            <a:spAutoFit/>
          </a:bodyPr>
          <a:lstStyle/>
          <a:p>
            <a:pPr marL="547688" lvl="1" indent="-200025" algn="ctr">
              <a:spcBef>
                <a:spcPts val="250"/>
              </a:spcBef>
              <a:buClr>
                <a:srgbClr val="F07F09"/>
              </a:buClr>
              <a:buSzPct val="100000"/>
              <a:defRPr/>
            </a:pPr>
            <a:r>
              <a:rPr lang="el-GR" sz="2400" b="1" u="sng" dirty="0">
                <a:solidFill>
                  <a:srgbClr val="FF0000"/>
                </a:solidFill>
                <a:latin typeface="Verdana"/>
                <a:cs typeface="+mn-cs"/>
              </a:rPr>
              <a:t>Περισσότερα: </a:t>
            </a:r>
          </a:p>
          <a:p>
            <a:pPr marL="547688" lvl="1" indent="-200025" algn="ctr">
              <a:spcBef>
                <a:spcPts val="250"/>
              </a:spcBef>
              <a:buClr>
                <a:srgbClr val="F07F09"/>
              </a:buClr>
              <a:buSzPct val="100000"/>
              <a:defRPr/>
            </a:pPr>
            <a:r>
              <a:rPr lang="el-GR" sz="2400" dirty="0">
                <a:solidFill>
                  <a:prstClr val="black"/>
                </a:solidFill>
                <a:latin typeface="Verdana"/>
                <a:cs typeface="+mn-cs"/>
              </a:rPr>
              <a:t>Στο Τμήμα Παρακολούθησης και Ελέγχου</a:t>
            </a:r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smtClean="0"/>
              <a:t>EXPO 2018-Παρουσίαση Ειδικής Γραμματείας Κ.ΑΛ.Ο-Μητρώο-</a:t>
            </a:r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2 - Θέση περιεχομένου"/>
          <p:cNvSpPr>
            <a:spLocks noGrp="1"/>
          </p:cNvSpPr>
          <p:nvPr>
            <p:ph idx="1"/>
          </p:nvPr>
        </p:nvSpPr>
        <p:spPr>
          <a:xfrm>
            <a:off x="503238" y="530225"/>
            <a:ext cx="8183562" cy="3546475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el-GR" sz="3200" b="1" smtClean="0">
                <a:solidFill>
                  <a:srgbClr val="FF0000"/>
                </a:solidFill>
              </a:rPr>
              <a:t>Αίτηση διαγραφής</a:t>
            </a:r>
          </a:p>
          <a:p>
            <a:pPr eaLnBrk="1" hangingPunct="1"/>
            <a:endParaRPr lang="el-GR" smtClean="0"/>
          </a:p>
          <a:p>
            <a:pPr eaLnBrk="1" hangingPunct="1">
              <a:buFont typeface="Wingdings 2" pitchFamily="18" charset="2"/>
              <a:buNone/>
            </a:pPr>
            <a:r>
              <a:rPr lang="el-GR" smtClean="0"/>
              <a:t>Συνημμένα:</a:t>
            </a:r>
          </a:p>
          <a:p>
            <a:pPr eaLnBrk="1" hangingPunct="1"/>
            <a:r>
              <a:rPr lang="el-GR" smtClean="0"/>
              <a:t>Πρακτικό ΓΣ για λύση της επιχείρησης</a:t>
            </a:r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smtClean="0"/>
              <a:t>EXPO 2018-Παρουσίαση Ειδικής Γραμματείας Κ.ΑΛ.Ο-Μητρώο-</a:t>
            </a:r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503238" y="530225"/>
            <a:ext cx="8183562" cy="5346700"/>
          </a:xfrm>
        </p:spPr>
        <p:txBody>
          <a:bodyPr>
            <a:normAutofit fontScale="77500" lnSpcReduction="20000"/>
          </a:bodyPr>
          <a:lstStyle/>
          <a:p>
            <a:pPr marL="265176" indent="-265176"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l-GR" sz="3400" b="1" dirty="0" smtClean="0">
                <a:solidFill>
                  <a:srgbClr val="FF0000"/>
                </a:solidFill>
              </a:rPr>
              <a:t>   Έρευνα πεδίου για τις </a:t>
            </a:r>
            <a:r>
              <a:rPr lang="el-GR" sz="3400" b="1" dirty="0" smtClean="0">
                <a:solidFill>
                  <a:srgbClr val="0070C0"/>
                </a:solidFill>
              </a:rPr>
              <a:t>«πρώτες εντυπώσεις» </a:t>
            </a:r>
            <a:r>
              <a:rPr lang="el-GR" sz="3400" b="1" dirty="0" smtClean="0">
                <a:solidFill>
                  <a:srgbClr val="FF0000"/>
                </a:solidFill>
              </a:rPr>
              <a:t>από την </a:t>
            </a:r>
            <a:r>
              <a:rPr lang="el-GR" sz="3400" b="1" dirty="0" err="1" smtClean="0">
                <a:solidFill>
                  <a:srgbClr val="FF0000"/>
                </a:solidFill>
              </a:rPr>
              <a:t>ηλ</a:t>
            </a:r>
            <a:r>
              <a:rPr lang="el-GR" sz="3400" b="1" dirty="0" smtClean="0">
                <a:solidFill>
                  <a:srgbClr val="FF0000"/>
                </a:solidFill>
              </a:rPr>
              <a:t>. πλατφόρμα </a:t>
            </a:r>
            <a:endParaRPr lang="en-US" sz="3400" b="1" dirty="0" smtClean="0">
              <a:solidFill>
                <a:srgbClr val="FF0000"/>
              </a:solidFill>
            </a:endParaRPr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l-GR" sz="3800" dirty="0" smtClean="0">
                <a:latin typeface="Calibri" pitchFamily="34" charset="0"/>
                <a:cs typeface="Calibri" pitchFamily="34" charset="0"/>
              </a:rPr>
              <a:t>Χρονικό διάστημα</a:t>
            </a:r>
            <a:r>
              <a:rPr lang="en-US" sz="3800" dirty="0" smtClean="0">
                <a:latin typeface="Calibri" pitchFamily="34" charset="0"/>
                <a:cs typeface="Calibri" pitchFamily="34" charset="0"/>
              </a:rPr>
              <a:t>: 07/05/2018-20/05/2018</a:t>
            </a:r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sz="3800" dirty="0" smtClean="0">
              <a:latin typeface="Calibri" pitchFamily="34" charset="0"/>
              <a:cs typeface="Calibri" pitchFamily="34" charset="0"/>
            </a:endParaRPr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l-GR" sz="3800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Πληθυσμός</a:t>
            </a:r>
            <a:r>
              <a:rPr lang="en-US" sz="3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l-GR" sz="3800" dirty="0" smtClean="0">
                <a:latin typeface="Calibri" pitchFamily="34" charset="0"/>
                <a:cs typeface="Calibri" pitchFamily="34" charset="0"/>
              </a:rPr>
              <a:t>έρευνας</a:t>
            </a:r>
            <a:r>
              <a:rPr lang="en-US" sz="3800" dirty="0" smtClean="0">
                <a:latin typeface="Calibri" pitchFamily="34" charset="0"/>
                <a:cs typeface="Calibri" pitchFamily="34" charset="0"/>
              </a:rPr>
              <a:t>: </a:t>
            </a:r>
            <a:r>
              <a:rPr lang="el-GR" sz="3800" dirty="0" smtClean="0">
                <a:latin typeface="Calibri" pitchFamily="34" charset="0"/>
                <a:cs typeface="Calibri" pitchFamily="34" charset="0"/>
              </a:rPr>
              <a:t>εγγεγραμμένοι στα Μητρώα Ν.4430/2016 και Ν.4019/2011 και υποψήφιοι φορείς προς εγγραφή (=1.300 φορείς)</a:t>
            </a:r>
            <a:endParaRPr lang="en-US" sz="3800" dirty="0" smtClean="0">
              <a:latin typeface="Calibri" pitchFamily="34" charset="0"/>
              <a:cs typeface="Calibri" pitchFamily="34" charset="0"/>
            </a:endParaRPr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en-US" sz="3800" dirty="0" smtClean="0">
              <a:latin typeface="Calibri" pitchFamily="34" charset="0"/>
              <a:cs typeface="Calibri" pitchFamily="34" charset="0"/>
            </a:endParaRPr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l-GR" sz="3800" dirty="0" smtClean="0">
                <a:latin typeface="Calibri" pitchFamily="34" charset="0"/>
                <a:cs typeface="Calibri" pitchFamily="34" charset="0"/>
              </a:rPr>
              <a:t>Απαντήσεις</a:t>
            </a:r>
            <a:r>
              <a:rPr lang="en-US" sz="3800" dirty="0" smtClean="0">
                <a:latin typeface="Calibri" pitchFamily="34" charset="0"/>
                <a:cs typeface="Calibri" pitchFamily="34" charset="0"/>
              </a:rPr>
              <a:t>: </a:t>
            </a:r>
            <a:r>
              <a:rPr lang="en-US" sz="3800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262</a:t>
            </a:r>
            <a:r>
              <a:rPr lang="en-US" sz="3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l-GR" sz="3800" dirty="0" smtClean="0">
                <a:latin typeface="Calibri" pitchFamily="34" charset="0"/>
                <a:cs typeface="Calibri" pitchFamily="34" charset="0"/>
              </a:rPr>
              <a:t>Φορείς ΚΑΛΟ</a:t>
            </a:r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el-GR" sz="3800" dirty="0" smtClean="0">
              <a:latin typeface="Calibri" pitchFamily="34" charset="0"/>
              <a:cs typeface="Calibri" pitchFamily="34" charset="0"/>
            </a:endParaRPr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l-GR" sz="3800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Στόχος</a:t>
            </a:r>
            <a:r>
              <a:rPr lang="en-US" sz="3800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: </a:t>
            </a:r>
            <a:r>
              <a:rPr lang="el-GR" sz="3800" dirty="0" smtClean="0">
                <a:latin typeface="Calibri" pitchFamily="34" charset="0"/>
                <a:cs typeface="Calibri" pitchFamily="34" charset="0"/>
              </a:rPr>
              <a:t>η ανατροφοδότηση της υπηρεσίας για τη βελτιστοποίηση και τον εκσυγχρονισμό των παρεχόμενων υπηρεσιών</a:t>
            </a:r>
            <a:endParaRPr lang="en-US" sz="3800" dirty="0" smtClean="0">
              <a:latin typeface="Calibri" pitchFamily="34" charset="0"/>
              <a:cs typeface="Calibri" pitchFamily="34" charset="0"/>
            </a:endParaRPr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el-GR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smtClean="0"/>
              <a:t>EXPO 2018-Παρουσίαση Ειδικής Γραμματείας Κ.ΑΛ.Ο-Μητρώο-</a:t>
            </a:r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85750" y="214313"/>
            <a:ext cx="8534400" cy="84455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el-GR" dirty="0" smtClean="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Χρήση της ηλεκτρονικής πλατφόρμας e-</a:t>
            </a:r>
            <a:r>
              <a:rPr lang="el-GR" dirty="0" err="1" smtClean="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kalo</a:t>
            </a:r>
            <a:endParaRPr lang="el-GR" dirty="0">
              <a:solidFill>
                <a:schemeClr val="accent1">
                  <a:tint val="88000"/>
                  <a:satMod val="1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29699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39750" y="1052513"/>
            <a:ext cx="8135938" cy="4608512"/>
          </a:xfrm>
        </p:spPr>
      </p:pic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smtClean="0"/>
              <a:t>EXPO 2018-Παρουσίαση Ειδικής Γραμματείας Κ.ΑΛ.Ο-Μητρώο-</a:t>
            </a:r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85750" y="357188"/>
            <a:ext cx="8534400" cy="75882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el-GR" dirty="0" smtClean="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Χρήση της ηλεκτρονικής πλατφόρμας e-</a:t>
            </a:r>
            <a:r>
              <a:rPr lang="el-GR" dirty="0" err="1" smtClean="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kalo</a:t>
            </a:r>
            <a:endParaRPr lang="el-GR" dirty="0">
              <a:solidFill>
                <a:schemeClr val="accent1">
                  <a:tint val="88000"/>
                  <a:satMod val="1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30723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39750" y="1196975"/>
            <a:ext cx="7920038" cy="4464050"/>
          </a:xfrm>
        </p:spPr>
      </p:pic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smtClean="0"/>
              <a:t>EXPO 2018-Παρουσίαση Ειδικής Γραμματείας Κ.ΑΛ.Ο-Μητρώο-</a:t>
            </a:r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68313" y="1125538"/>
            <a:ext cx="8207375" cy="4248150"/>
          </a:xfrm>
        </p:spPr>
      </p:pic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smtClean="0"/>
              <a:t>EXPO 2018-Παρουσίαση Ειδικής Γραμματείας Κ.ΑΛ.Ο-Μητρώο-</a:t>
            </a:r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11188" y="765175"/>
            <a:ext cx="7772400" cy="18288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l-GR" dirty="0" smtClean="0"/>
              <a:t>ΕΥΧΑΡΙΣΤΟΥΜΕ!</a:t>
            </a:r>
            <a:br>
              <a:rPr lang="el-GR" dirty="0" smtClean="0"/>
            </a:br>
            <a:endParaRPr lang="el-GR" dirty="0"/>
          </a:p>
        </p:txBody>
      </p:sp>
      <p:sp>
        <p:nvSpPr>
          <p:cNvPr id="32771" name="2 - Υπότιτλος"/>
          <p:cNvSpPr>
            <a:spLocks noGrp="1"/>
          </p:cNvSpPr>
          <p:nvPr>
            <p:ph type="subTitle" idx="1"/>
          </p:nvPr>
        </p:nvSpPr>
        <p:spPr>
          <a:xfrm>
            <a:off x="684213" y="3573463"/>
            <a:ext cx="7772400" cy="2951162"/>
          </a:xfrm>
        </p:spPr>
        <p:txBody>
          <a:bodyPr/>
          <a:lstStyle/>
          <a:p>
            <a:pPr marL="36513" eaLnBrk="1" hangingPunct="1">
              <a:lnSpc>
                <a:spcPct val="80000"/>
              </a:lnSpc>
              <a:spcBef>
                <a:spcPct val="0"/>
              </a:spcBef>
            </a:pPr>
            <a:r>
              <a:rPr lang="el-GR" sz="500" smtClean="0">
                <a:solidFill>
                  <a:srgbClr val="79766F"/>
                </a:solidFill>
              </a:rPr>
              <a:t> </a:t>
            </a:r>
          </a:p>
          <a:p>
            <a:pPr marL="36513" eaLnBrk="1" hangingPunct="1">
              <a:lnSpc>
                <a:spcPct val="80000"/>
              </a:lnSpc>
              <a:spcBef>
                <a:spcPct val="0"/>
              </a:spcBef>
            </a:pPr>
            <a:r>
              <a:rPr lang="el-GR" sz="500" smtClean="0">
                <a:solidFill>
                  <a:srgbClr val="79766F"/>
                </a:solidFill>
              </a:rPr>
              <a:t> </a:t>
            </a:r>
          </a:p>
          <a:p>
            <a:pPr marL="36513" algn="ctr" eaLnBrk="1" hangingPunct="1">
              <a:lnSpc>
                <a:spcPct val="80000"/>
              </a:lnSpc>
              <a:spcBef>
                <a:spcPct val="0"/>
              </a:spcBef>
            </a:pPr>
            <a:r>
              <a:rPr lang="el-GR" b="1" i="1" smtClean="0">
                <a:solidFill>
                  <a:srgbClr val="79766F"/>
                </a:solidFill>
              </a:rPr>
              <a:t>Ν</a:t>
            </a:r>
            <a:r>
              <a:rPr lang="en-US" b="1" i="1" smtClean="0">
                <a:solidFill>
                  <a:srgbClr val="79766F"/>
                </a:solidFill>
              </a:rPr>
              <a:t>.</a:t>
            </a:r>
            <a:r>
              <a:rPr lang="el-GR" b="1" i="1" smtClean="0">
                <a:solidFill>
                  <a:srgbClr val="79766F"/>
                </a:solidFill>
              </a:rPr>
              <a:t> Μποσινάκος</a:t>
            </a:r>
          </a:p>
          <a:p>
            <a:pPr marL="36513" algn="ctr" eaLnBrk="1" hangingPunct="1">
              <a:lnSpc>
                <a:spcPct val="80000"/>
              </a:lnSpc>
              <a:spcBef>
                <a:spcPct val="0"/>
              </a:spcBef>
            </a:pPr>
            <a:r>
              <a:rPr lang="el-GR" i="1" smtClean="0">
                <a:solidFill>
                  <a:srgbClr val="79766F"/>
                </a:solidFill>
              </a:rPr>
              <a:t>Υπουργείο Εργασίας, Κοινωνικής Ασφάλισης και Κοινωνικής Αλληλεγγύης</a:t>
            </a:r>
          </a:p>
          <a:p>
            <a:pPr marL="36513" algn="ctr" eaLnBrk="1" hangingPunct="1">
              <a:lnSpc>
                <a:spcPct val="80000"/>
              </a:lnSpc>
              <a:spcBef>
                <a:spcPct val="0"/>
              </a:spcBef>
            </a:pPr>
            <a:r>
              <a:rPr lang="el-GR" i="1" smtClean="0">
                <a:solidFill>
                  <a:srgbClr val="79766F"/>
                </a:solidFill>
              </a:rPr>
              <a:t>Ειδική Γραμματεία Κοινωνικής &amp; Αλληλέγγυας Οικονομίας</a:t>
            </a:r>
          </a:p>
          <a:p>
            <a:pPr marL="36513" algn="ctr" eaLnBrk="1" hangingPunct="1">
              <a:lnSpc>
                <a:spcPct val="80000"/>
              </a:lnSpc>
              <a:spcBef>
                <a:spcPct val="0"/>
              </a:spcBef>
            </a:pPr>
            <a:r>
              <a:rPr lang="el-GR" i="1" smtClean="0">
                <a:solidFill>
                  <a:srgbClr val="79766F"/>
                </a:solidFill>
              </a:rPr>
              <a:t>Δ/νση Κοινωνικής &amp; Αλληλέγγυας Οικονομίας </a:t>
            </a:r>
          </a:p>
          <a:p>
            <a:pPr marL="36513" algn="ctr" eaLnBrk="1" hangingPunct="1">
              <a:lnSpc>
                <a:spcPct val="80000"/>
              </a:lnSpc>
              <a:spcBef>
                <a:spcPct val="0"/>
              </a:spcBef>
            </a:pPr>
            <a:r>
              <a:rPr lang="el-GR" i="1" smtClean="0">
                <a:solidFill>
                  <a:srgbClr val="79766F"/>
                </a:solidFill>
              </a:rPr>
              <a:t>Τμήμα Μητρώου Φορέων Κοινωνικής &amp; Αλληλέγγυας Οικονομίας</a:t>
            </a:r>
          </a:p>
          <a:p>
            <a:pPr marL="36513" algn="ctr" eaLnBrk="1" hangingPunct="1">
              <a:lnSpc>
                <a:spcPct val="80000"/>
              </a:lnSpc>
              <a:spcBef>
                <a:spcPct val="0"/>
              </a:spcBef>
            </a:pPr>
            <a:r>
              <a:rPr lang="el-GR" b="1" i="1" smtClean="0">
                <a:solidFill>
                  <a:srgbClr val="79766F"/>
                </a:solidFill>
              </a:rPr>
              <a:t>Τηλ.: 210325657</a:t>
            </a:r>
            <a:r>
              <a:rPr lang="el-GR" b="1" i="1" smtClean="0">
                <a:solidFill>
                  <a:srgbClr val="79766F"/>
                </a:solidFill>
                <a:latin typeface="Arial" charset="0"/>
              </a:rPr>
              <a:t>0-571</a:t>
            </a:r>
          </a:p>
          <a:p>
            <a:pPr marL="36513" algn="ctr" eaLnBrk="1" hangingPunct="1">
              <a:lnSpc>
                <a:spcPct val="80000"/>
              </a:lnSpc>
              <a:spcBef>
                <a:spcPct val="0"/>
              </a:spcBef>
            </a:pPr>
            <a:r>
              <a:rPr lang="en-US" b="1" i="1" smtClean="0">
                <a:solidFill>
                  <a:srgbClr val="79766F"/>
                </a:solidFill>
              </a:rPr>
              <a:t>e-mail</a:t>
            </a:r>
            <a:r>
              <a:rPr lang="el-GR" b="1" i="1" smtClean="0">
                <a:solidFill>
                  <a:srgbClr val="79766F"/>
                </a:solidFill>
              </a:rPr>
              <a:t>: </a:t>
            </a:r>
            <a:r>
              <a:rPr lang="en-US" b="1" i="1" smtClean="0">
                <a:solidFill>
                  <a:srgbClr val="79766F"/>
                </a:solidFill>
                <a:hlinkClick r:id="rId2"/>
              </a:rPr>
              <a:t>kalo@ypakp.gr</a:t>
            </a:r>
            <a:r>
              <a:rPr lang="en-US" b="1" i="1" smtClean="0">
                <a:solidFill>
                  <a:srgbClr val="79766F"/>
                </a:solidFill>
              </a:rPr>
              <a:t>, </a:t>
            </a:r>
            <a:r>
              <a:rPr lang="en-US" b="1" i="1" smtClean="0">
                <a:solidFill>
                  <a:srgbClr val="79766F"/>
                </a:solidFill>
                <a:hlinkClick r:id="rId3"/>
              </a:rPr>
              <a:t>mitrwokoin@ypakp.gr</a:t>
            </a:r>
            <a:endParaRPr lang="en-US" b="1" i="1" smtClean="0">
              <a:solidFill>
                <a:srgbClr val="79766F"/>
              </a:solidFill>
            </a:endParaRPr>
          </a:p>
          <a:p>
            <a:pPr marL="36513" algn="ctr" eaLnBrk="1" hangingPunct="1">
              <a:lnSpc>
                <a:spcPct val="80000"/>
              </a:lnSpc>
              <a:spcBef>
                <a:spcPct val="0"/>
              </a:spcBef>
            </a:pPr>
            <a:endParaRPr lang="el-GR" sz="1800" smtClean="0">
              <a:solidFill>
                <a:srgbClr val="79766F"/>
              </a:solidFill>
            </a:endParaRPr>
          </a:p>
          <a:p>
            <a:pPr marL="36513" eaLnBrk="1" hangingPunct="1">
              <a:lnSpc>
                <a:spcPct val="80000"/>
              </a:lnSpc>
              <a:spcBef>
                <a:spcPct val="0"/>
              </a:spcBef>
            </a:pPr>
            <a:endParaRPr lang="el-GR" sz="500" smtClean="0">
              <a:solidFill>
                <a:srgbClr val="79766F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2 - Θέση περιεχομένου"/>
          <p:cNvSpPr>
            <a:spLocks noGrp="1"/>
          </p:cNvSpPr>
          <p:nvPr>
            <p:ph idx="1"/>
          </p:nvPr>
        </p:nvSpPr>
        <p:spPr>
          <a:xfrm>
            <a:off x="468313" y="549275"/>
            <a:ext cx="8183562" cy="4032250"/>
          </a:xfrm>
          <a:ln>
            <a:solidFill>
              <a:srgbClr val="FFC000"/>
            </a:solidFill>
          </a:ln>
        </p:spPr>
        <p:txBody>
          <a:bodyPr/>
          <a:lstStyle/>
          <a:p>
            <a:pPr eaLnBrk="1" hangingPunct="1">
              <a:defRPr/>
            </a:pPr>
            <a:r>
              <a:rPr lang="el-GR" sz="2400" b="1" dirty="0" smtClean="0"/>
              <a:t>Στην Υ.Α προβλέπεται ότι: </a:t>
            </a:r>
            <a:r>
              <a:rPr lang="el-GR" sz="4100" b="1" dirty="0" smtClean="0"/>
              <a:t> </a:t>
            </a:r>
            <a:endParaRPr lang="en-US" sz="4100" b="1" dirty="0" smtClean="0"/>
          </a:p>
          <a:p>
            <a:pPr algn="just" eaLnBrk="1" hangingPunct="1">
              <a:buFont typeface="Wingdings 2" pitchFamily="18" charset="2"/>
              <a:buNone/>
              <a:defRPr/>
            </a:pPr>
            <a:r>
              <a:rPr lang="el-GR" sz="2400" b="1" dirty="0" smtClean="0"/>
              <a:t>«</a:t>
            </a:r>
            <a:r>
              <a:rPr lang="el-GR" sz="2000" i="1" dirty="0" smtClean="0"/>
              <a:t>Το Γενικό Μητρώο Κοινωνικής και Αλληλέγγυας Οικονομίας τηρείται </a:t>
            </a:r>
            <a:r>
              <a:rPr lang="el-GR" sz="2000" b="1" i="1" dirty="0" smtClean="0"/>
              <a:t>σε ηλεκτρονική μορφή</a:t>
            </a:r>
            <a:r>
              <a:rPr lang="el-GR" sz="2000" i="1" dirty="0" smtClean="0"/>
              <a:t>. Η πρόσβαση σε αυτό γίνεται ατελώς. Είναι ελεύθερα </a:t>
            </a:r>
            <a:r>
              <a:rPr lang="el-GR" sz="2000" i="1" dirty="0" err="1" smtClean="0"/>
              <a:t>προσβάσιμο</a:t>
            </a:r>
            <a:r>
              <a:rPr lang="el-GR" sz="2000" i="1" dirty="0" smtClean="0"/>
              <a:t> και υπόκειται στους κανόνες της διαφάνειας μέσω της ανάρτησης των εγγραφών του στο αντίστοιχο </a:t>
            </a:r>
            <a:r>
              <a:rPr lang="el-GR" sz="2000" i="1" dirty="0" err="1" smtClean="0"/>
              <a:t>ιστολόγιο</a:t>
            </a:r>
            <a:r>
              <a:rPr lang="el-GR" sz="2000" i="1" dirty="0" smtClean="0"/>
              <a:t>, αλλά και της δυνατότητας πληροφόρησης κάθε ενδιαφερόμενου.</a:t>
            </a:r>
            <a:r>
              <a:rPr lang="el-GR" sz="2400" i="1" dirty="0" smtClean="0"/>
              <a:t>»</a:t>
            </a:r>
          </a:p>
          <a:p>
            <a:pPr algn="just" eaLnBrk="1" hangingPunct="1">
              <a:buFont typeface="Wingdings 2" pitchFamily="18" charset="2"/>
              <a:buNone/>
              <a:defRPr/>
            </a:pPr>
            <a:r>
              <a:rPr lang="el-GR" sz="2000" i="1" dirty="0" smtClean="0"/>
              <a:t>        </a:t>
            </a:r>
          </a:p>
          <a:p>
            <a:pPr algn="ctr" eaLnBrk="1" hangingPunct="1">
              <a:buFont typeface="Wingdings 2" pitchFamily="18" charset="2"/>
              <a:buNone/>
              <a:defRPr/>
            </a:pPr>
            <a:r>
              <a:rPr lang="el-GR" sz="2000" b="1" dirty="0" smtClean="0"/>
              <a:t>   Ο κατάλογος των εγγεγραμμένων φορέων είναι </a:t>
            </a:r>
            <a:r>
              <a:rPr lang="el-GR" sz="2000" b="1" dirty="0" err="1" smtClean="0"/>
              <a:t>προσβάσιμος</a:t>
            </a:r>
            <a:r>
              <a:rPr lang="el-GR" sz="2000" b="1" dirty="0" smtClean="0"/>
              <a:t> σε κάθε ενδιαφερόμενο και περιλαμβάνει τα </a:t>
            </a:r>
            <a:r>
              <a:rPr lang="el-GR" sz="2000" b="1" dirty="0" smtClean="0">
                <a:solidFill>
                  <a:srgbClr val="FF0000"/>
                </a:solidFill>
              </a:rPr>
              <a:t>βασικά στοιχεία ταυτότητας </a:t>
            </a:r>
            <a:r>
              <a:rPr lang="el-GR" sz="2000" b="1" dirty="0" smtClean="0"/>
              <a:t>των Φορέων </a:t>
            </a:r>
          </a:p>
          <a:p>
            <a:pPr algn="ctr" eaLnBrk="1" hangingPunct="1">
              <a:buFont typeface="Wingdings 2" pitchFamily="18" charset="2"/>
              <a:buNone/>
              <a:defRPr/>
            </a:pP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hlinkClick r:id="rId2" action="ppaction://hlinkfile"/>
              </a:rPr>
              <a:t>kalo.gov.gr,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smtClean="0">
                <a:solidFill>
                  <a:srgbClr val="0070C0"/>
                </a:solidFill>
                <a:hlinkClick r:id="rId3" action="ppaction://hlinkfile"/>
              </a:rPr>
              <a:t>kalo.yeka.gr</a:t>
            </a:r>
            <a:r>
              <a:rPr lang="en-US" b="1" dirty="0" smtClean="0">
                <a:solidFill>
                  <a:srgbClr val="0070C0"/>
                </a:solidFill>
              </a:rPr>
              <a:t>, ypakp.gr</a:t>
            </a:r>
            <a:endParaRPr lang="el-GR" b="1" dirty="0" smtClean="0">
              <a:solidFill>
                <a:srgbClr val="0070C0"/>
              </a:solidFill>
            </a:endParaRPr>
          </a:p>
          <a:p>
            <a:pPr eaLnBrk="1" hangingPunct="1">
              <a:defRPr/>
            </a:pPr>
            <a:endParaRPr lang="el-GR" dirty="0" smtClean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smtClean="0"/>
              <a:t>EXPO 2018-Παρουσίαση Ειδικής Γραμματείας Κ.ΑΛ.Ο-Μητρώο-</a:t>
            </a:r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9750" y="549275"/>
            <a:ext cx="5688013" cy="1050925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el-GR" dirty="0" smtClean="0"/>
              <a:t>Γεωγραφική Κατανομή των Φορέων Κ.ΑΛ.Ο</a:t>
            </a:r>
            <a:endParaRPr lang="el-GR" dirty="0"/>
          </a:p>
        </p:txBody>
      </p:sp>
      <p:graphicFrame>
        <p:nvGraphicFramePr>
          <p:cNvPr id="3" name="2 - Πίνακας"/>
          <p:cNvGraphicFramePr>
            <a:graphicFrameLocks noGrp="1"/>
          </p:cNvGraphicFramePr>
          <p:nvPr/>
        </p:nvGraphicFramePr>
        <p:xfrm>
          <a:off x="684213" y="1700213"/>
          <a:ext cx="3743771" cy="3960433"/>
        </p:xfrm>
        <a:graphic>
          <a:graphicData uri="http://schemas.openxmlformats.org/drawingml/2006/table">
            <a:tbl>
              <a:tblPr/>
              <a:tblGrid>
                <a:gridCol w="2792972"/>
                <a:gridCol w="950799"/>
              </a:tblGrid>
              <a:tr h="495055"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Περιφέρεια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247527"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ΑΝ. ΜΑΚΕΔΟΝΙΑΣ &amp; ΘΡΑΚΗΣ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247527"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ΑΤΤΙΚΗΣ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41%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247527"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ΒΟΡΕΙΟΥ ΑΙΓΑΙΟΥ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247527"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ΔΥΤΙΚΗΣ ΕΛΛΑΔΑΣ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247527"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ΔΥΤΙΚΗΣ ΜΑΚΕΔΟΝΙΑΣ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247527"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ΗΠΕΙΡΟΥ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247527"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ΘΕΣΣΑΛΙΑΣ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247527"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ΙΟΝΙΩΝ ΝΗΣΩΝ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247527"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ΚΕΝΤΡΙΚΗΣ ΜΑΚΕΔΟΝΙΑΣ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247527"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ΚΡΗΤΗΣ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247527"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ΝΟΤΙΟΥ ΑΙΓΑΙΟΥ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247527"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ΠΕΛΟΠΟΝΝΗΣΟΥ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247527"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ΣΤΕΡΕΑΣ ΕΛΛΑΔΑΣ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247527"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Σύνολο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1 - Γράφημα"/>
          <p:cNvGraphicFramePr/>
          <p:nvPr/>
        </p:nvGraphicFramePr>
        <p:xfrm>
          <a:off x="4355976" y="476672"/>
          <a:ext cx="4104456" cy="58326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6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smtClean="0"/>
              <a:t>EXPO 2018-Παρουσίαση Ειδικής Γραμματείας Κ.ΑΛ.Ο-Μητρώο-</a:t>
            </a:r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3 - Γράφημα"/>
          <p:cNvGraphicFramePr/>
          <p:nvPr/>
        </p:nvGraphicFramePr>
        <p:xfrm>
          <a:off x="467544" y="1484784"/>
          <a:ext cx="7848872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243" name="3 - TextBox"/>
          <p:cNvSpPr txBox="1">
            <a:spLocks noChangeArrowheads="1"/>
          </p:cNvSpPr>
          <p:nvPr/>
        </p:nvSpPr>
        <p:spPr bwMode="auto">
          <a:xfrm>
            <a:off x="827088" y="692150"/>
            <a:ext cx="7489825" cy="6461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l-GR" sz="2400" b="1">
                <a:solidFill>
                  <a:srgbClr val="FF0000"/>
                </a:solidFill>
              </a:rPr>
              <a:t>Σύγκριση αριθμού Φορέων-πληθυσμού-ΑΕΠ        </a:t>
            </a:r>
            <a:r>
              <a:rPr lang="el-GR" sz="1200" b="1"/>
              <a:t>(πηγή: Γενικό Μητρώο Κ.ΑΛ.Ο, ΕΛΛ.ΣΤΑΤ)</a:t>
            </a:r>
            <a:endParaRPr lang="el-GR" sz="2400" b="1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smtClean="0"/>
              <a:t>EXPO 2018-Παρουσίαση Ειδικής Γραμματείας Κ.ΑΛ.Ο-Μητρώο-</a:t>
            </a:r>
            <a:endParaRPr lang="el-GR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68313" y="476250"/>
            <a:ext cx="7920037" cy="865188"/>
          </a:xfrm>
        </p:spPr>
        <p:txBody>
          <a:bodyPr/>
          <a:lstStyle/>
          <a:p>
            <a:pPr algn="ctr">
              <a:defRPr/>
            </a:pPr>
            <a:r>
              <a:rPr lang="el-GR" dirty="0" smtClean="0"/>
              <a:t>Κατανομή ανά Νομική Μορφή</a:t>
            </a:r>
            <a:endParaRPr lang="el-GR" dirty="0"/>
          </a:p>
        </p:txBody>
      </p:sp>
      <p:graphicFrame>
        <p:nvGraphicFramePr>
          <p:cNvPr id="4" name="3 - Πίνακας"/>
          <p:cNvGraphicFramePr>
            <a:graphicFrameLocks noGrp="1"/>
          </p:cNvGraphicFramePr>
          <p:nvPr/>
        </p:nvGraphicFramePr>
        <p:xfrm>
          <a:off x="611188" y="1557338"/>
          <a:ext cx="3240732" cy="4104458"/>
        </p:xfrm>
        <a:graphic>
          <a:graphicData uri="http://schemas.openxmlformats.org/drawingml/2006/table">
            <a:tbl>
              <a:tblPr/>
              <a:tblGrid>
                <a:gridCol w="2165696"/>
                <a:gridCol w="1075036"/>
              </a:tblGrid>
              <a:tr h="482877"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Νομική Μορφή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Αριθμός Φορέων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</a:tr>
              <a:tr h="241439"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Αγροτικοί Συνεταιρισμοί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2877"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Αστικές Μη Κερδοσκοπικές Εταιρίες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439"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Αστικοί Συνεταιρισμοί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439"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Κοι.Σ.Π.Ε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2877"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Κοιν.Σ.Επ. Ένταξης Ειδικών Ομάδων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2877"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Κοιν.Σ.Επ. Ένταξης Ευάλωτων Ομάδων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2877"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Κοιν.Σ.Επ. Συλλογικής και Κοινωνικής Ωφέλειας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1104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439"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Λοιπές νομικές μορφές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439"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Συνεταιρισμοί Εργαζομένων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439"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Σωματεία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439"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Σύνολο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1240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1 - Γράφημα"/>
          <p:cNvGraphicFramePr/>
          <p:nvPr/>
        </p:nvGraphicFramePr>
        <p:xfrm>
          <a:off x="3707905" y="1614488"/>
          <a:ext cx="4896544" cy="43347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smtClean="0"/>
              <a:t>EXPO 2018-Παρουσίαση Ειδικής Γραμματείας Κ.ΑΛ.Ο-Μητρώο-</a:t>
            </a:r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503238" y="530225"/>
            <a:ext cx="7956550" cy="5202238"/>
          </a:xfrm>
        </p:spPr>
        <p:txBody>
          <a:bodyPr rtlCol="0">
            <a:normAutofit fontScale="70000" lnSpcReduction="20000"/>
          </a:bodyPr>
          <a:lstStyle/>
          <a:p>
            <a:pPr marL="265176" indent="-265176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 marL="265176" indent="-265176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l-GR" dirty="0" smtClean="0"/>
              <a:t>Ως </a:t>
            </a:r>
            <a:r>
              <a:rPr lang="el-GR" dirty="0" smtClean="0">
                <a:solidFill>
                  <a:srgbClr val="FF0000"/>
                </a:solidFill>
              </a:rPr>
              <a:t>διαδικτυακή πύλη (</a:t>
            </a:r>
            <a:r>
              <a:rPr lang="en-US" dirty="0" smtClean="0">
                <a:solidFill>
                  <a:srgbClr val="FF0000"/>
                </a:solidFill>
              </a:rPr>
              <a:t>e</a:t>
            </a:r>
            <a:r>
              <a:rPr lang="el-GR" dirty="0" smtClean="0">
                <a:solidFill>
                  <a:srgbClr val="FF0000"/>
                </a:solidFill>
              </a:rPr>
              <a:t>-</a:t>
            </a:r>
            <a:r>
              <a:rPr lang="en-US" dirty="0" err="1" smtClean="0">
                <a:solidFill>
                  <a:srgbClr val="FF0000"/>
                </a:solidFill>
              </a:rPr>
              <a:t>kalo</a:t>
            </a:r>
            <a:r>
              <a:rPr lang="el-GR" dirty="0" smtClean="0">
                <a:solidFill>
                  <a:srgbClr val="FF0000"/>
                </a:solidFill>
              </a:rPr>
              <a:t>) </a:t>
            </a:r>
            <a:r>
              <a:rPr lang="el-GR" dirty="0" smtClean="0"/>
              <a:t>για την </a:t>
            </a:r>
            <a:r>
              <a:rPr lang="el-GR" b="1" i="1" dirty="0" smtClean="0"/>
              <a:t>ηλεκτρονική υποβολή αιτήσεων </a:t>
            </a:r>
            <a:r>
              <a:rPr lang="el-GR" dirty="0" smtClean="0"/>
              <a:t>στο Γενικό Μητρώο Φορέων Κοινωνικής και Αλληλέγγυας Οικονομίας ορίζεται ο </a:t>
            </a:r>
            <a:r>
              <a:rPr lang="el-GR" u="sng" dirty="0" err="1" smtClean="0"/>
              <a:t>ιστότοπος</a:t>
            </a:r>
            <a:r>
              <a:rPr lang="el-GR" u="sng" dirty="0" smtClean="0"/>
              <a:t> </a:t>
            </a:r>
            <a:endParaRPr lang="en-US" u="sng" dirty="0" smtClean="0"/>
          </a:p>
          <a:p>
            <a:pPr marL="265176" indent="-265176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l-GR" sz="5700" b="1" u="sng" dirty="0" err="1" smtClean="0">
                <a:hlinkClick r:id="rId2" action="ppaction://hlinkfile"/>
              </a:rPr>
              <a:t>kalo.yeka.gr</a:t>
            </a:r>
            <a:r>
              <a:rPr lang="el-GR" sz="5700" b="1" u="sng" dirty="0" smtClean="0"/>
              <a:t> </a:t>
            </a:r>
            <a:endParaRPr lang="el-GR" b="1" u="sng" dirty="0" smtClean="0"/>
          </a:p>
          <a:p>
            <a:pPr marL="265176" indent="-265176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 marL="265176" indent="-265176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l-GR" dirty="0" smtClean="0"/>
              <a:t>   Σχετικός σύνδεσμος (</a:t>
            </a:r>
            <a:r>
              <a:rPr lang="en-US" dirty="0" smtClean="0"/>
              <a:t>link</a:t>
            </a:r>
            <a:r>
              <a:rPr lang="el-GR" dirty="0" smtClean="0"/>
              <a:t>) υπάρχει αναρτημένος στον </a:t>
            </a:r>
            <a:r>
              <a:rPr lang="el-GR" dirty="0" err="1" smtClean="0"/>
              <a:t>ιστότοπο</a:t>
            </a:r>
            <a:r>
              <a:rPr lang="el-GR" dirty="0" smtClean="0"/>
              <a:t> του Υπουργείου Εργασίας, Κοινωνικής Ασφάλισης και Κοινωνικής Αλληλεγγύης </a:t>
            </a:r>
            <a:r>
              <a:rPr lang="el-GR" sz="3800" dirty="0" smtClean="0">
                <a:solidFill>
                  <a:srgbClr val="0070C0"/>
                </a:solidFill>
              </a:rPr>
              <a:t>(</a:t>
            </a:r>
            <a:r>
              <a:rPr lang="en-US" sz="3800" b="1" u="sng" dirty="0" smtClean="0">
                <a:solidFill>
                  <a:srgbClr val="0070C0"/>
                </a:solidFill>
                <a:hlinkClick r:id="rId3"/>
              </a:rPr>
              <a:t>www</a:t>
            </a:r>
            <a:r>
              <a:rPr lang="el-GR" sz="3800" b="1" u="sng" dirty="0" smtClean="0">
                <a:solidFill>
                  <a:srgbClr val="0070C0"/>
                </a:solidFill>
                <a:hlinkClick r:id="rId3"/>
              </a:rPr>
              <a:t>.</a:t>
            </a:r>
            <a:r>
              <a:rPr lang="en-US" sz="3800" b="1" u="sng" dirty="0" err="1" smtClean="0">
                <a:solidFill>
                  <a:srgbClr val="0070C0"/>
                </a:solidFill>
                <a:hlinkClick r:id="rId3"/>
              </a:rPr>
              <a:t>ypakp</a:t>
            </a:r>
            <a:r>
              <a:rPr lang="el-GR" sz="3800" b="1" u="sng" dirty="0" smtClean="0">
                <a:solidFill>
                  <a:srgbClr val="0070C0"/>
                </a:solidFill>
                <a:hlinkClick r:id="rId3"/>
              </a:rPr>
              <a:t>.</a:t>
            </a:r>
            <a:r>
              <a:rPr lang="en-US" sz="3800" b="1" u="sng" dirty="0" err="1" smtClean="0">
                <a:solidFill>
                  <a:srgbClr val="0070C0"/>
                </a:solidFill>
                <a:hlinkClick r:id="rId3"/>
              </a:rPr>
              <a:t>gr</a:t>
            </a:r>
            <a:r>
              <a:rPr lang="el-GR" sz="3800" dirty="0" smtClean="0">
                <a:solidFill>
                  <a:srgbClr val="0070C0"/>
                </a:solidFill>
              </a:rPr>
              <a:t>), </a:t>
            </a:r>
            <a:r>
              <a:rPr lang="el-GR" dirty="0" smtClean="0"/>
              <a:t>καθώς και στην ιστοσελίδα της Ειδικής Γραμματείας Κ.ΑΛ.Ο </a:t>
            </a:r>
            <a:r>
              <a:rPr lang="el-GR" sz="3800" b="1" dirty="0" smtClean="0">
                <a:solidFill>
                  <a:srgbClr val="0070C0"/>
                </a:solidFill>
              </a:rPr>
              <a:t>(</a:t>
            </a:r>
            <a:r>
              <a:rPr lang="en-US" sz="3800" b="1" dirty="0" smtClean="0">
                <a:solidFill>
                  <a:srgbClr val="0070C0"/>
                </a:solidFill>
              </a:rPr>
              <a:t>kalo.gov.gr)</a:t>
            </a:r>
            <a:endParaRPr lang="en-US" b="1" dirty="0" smtClean="0">
              <a:solidFill>
                <a:srgbClr val="0070C0"/>
              </a:solidFill>
            </a:endParaRPr>
          </a:p>
          <a:p>
            <a:pPr marL="265176" indent="-265176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l-GR" dirty="0" smtClean="0"/>
          </a:p>
          <a:p>
            <a:pPr marL="265176" indent="-265176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   </a:t>
            </a:r>
            <a:r>
              <a:rPr lang="el-GR" dirty="0" smtClean="0"/>
              <a:t>Διατίθεται αναλυτικό </a:t>
            </a:r>
            <a:r>
              <a:rPr lang="el-GR" b="1" dirty="0" smtClean="0">
                <a:solidFill>
                  <a:srgbClr val="FF0000"/>
                </a:solidFill>
              </a:rPr>
              <a:t>εγχειρίδιο χρήσης</a:t>
            </a:r>
            <a:r>
              <a:rPr lang="el-GR" dirty="0" smtClean="0"/>
              <a:t> για τους χρήστες της ειδικής διαδικτυακής πύλης.</a:t>
            </a:r>
            <a:r>
              <a:rPr lang="en-US" dirty="0" smtClean="0"/>
              <a:t> </a:t>
            </a:r>
          </a:p>
          <a:p>
            <a:pPr marL="265176" indent="-265176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   </a:t>
            </a:r>
            <a:r>
              <a:rPr lang="el-GR" dirty="0" smtClean="0"/>
              <a:t>Επίσης, </a:t>
            </a:r>
            <a:r>
              <a:rPr lang="el-GR" dirty="0" smtClean="0">
                <a:solidFill>
                  <a:srgbClr val="FF0000"/>
                </a:solidFill>
              </a:rPr>
              <a:t>«Χρήσιμες οδηγίες»</a:t>
            </a:r>
            <a:r>
              <a:rPr lang="el-GR" dirty="0" smtClean="0"/>
              <a:t>, </a:t>
            </a:r>
            <a:r>
              <a:rPr lang="el-GR" b="1" dirty="0" smtClean="0">
                <a:solidFill>
                  <a:srgbClr val="FF0000"/>
                </a:solidFill>
              </a:rPr>
              <a:t>Πρότυπα Καταστατικά </a:t>
            </a:r>
            <a:r>
              <a:rPr lang="el-GR" dirty="0" smtClean="0"/>
              <a:t>καθώς και </a:t>
            </a:r>
            <a:r>
              <a:rPr lang="el-GR" b="1" dirty="0" smtClean="0">
                <a:solidFill>
                  <a:srgbClr val="FF0000"/>
                </a:solidFill>
              </a:rPr>
              <a:t>κατάλογος των εγγεγραμμένων Φορέων</a:t>
            </a:r>
          </a:p>
          <a:p>
            <a:pPr marL="265176" indent="-265176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l-GR" dirty="0" smtClean="0"/>
          </a:p>
          <a:p>
            <a:pPr marL="265176" indent="-265176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l-GR" dirty="0" smtClean="0"/>
          </a:p>
          <a:p>
            <a:pPr marL="265176" indent="-265176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l-GR" b="1" dirty="0" smtClean="0"/>
          </a:p>
          <a:p>
            <a:pPr marL="265176" indent="-265176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l-GR" dirty="0" smtClean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smtClean="0"/>
              <a:t>EXPO 2018-Παρουσίαση Ειδικής Γραμματείας Κ.ΑΛ.Ο-Μητρώο-</a:t>
            </a:r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3 - Εικόνα" descr="images (1)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4213" y="620713"/>
            <a:ext cx="2552700" cy="179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1" name="2 - Θέση περιεχομένου"/>
          <p:cNvSpPr>
            <a:spLocks noGrp="1"/>
          </p:cNvSpPr>
          <p:nvPr>
            <p:ph idx="1"/>
          </p:nvPr>
        </p:nvSpPr>
        <p:spPr>
          <a:xfrm>
            <a:off x="503238" y="530225"/>
            <a:ext cx="8183562" cy="4187825"/>
          </a:xfrm>
        </p:spPr>
        <p:txBody>
          <a:bodyPr/>
          <a:lstStyle/>
          <a:p>
            <a:pPr algn="r" eaLnBrk="1" hangingPunct="1">
              <a:buFont typeface="Wingdings 2" pitchFamily="18" charset="2"/>
              <a:buNone/>
              <a:defRPr/>
            </a:pPr>
            <a:r>
              <a:rPr lang="el-GR" sz="3200" b="1" i="1" dirty="0" smtClean="0">
                <a:solidFill>
                  <a:srgbClr val="FF0000"/>
                </a:solidFill>
                <a:latin typeface="+mj-lt"/>
              </a:rPr>
              <a:t>                  </a:t>
            </a:r>
            <a:r>
              <a:rPr lang="el-GR" b="1" i="1" dirty="0" smtClean="0">
                <a:solidFill>
                  <a:srgbClr val="FF0000"/>
                </a:solidFill>
                <a:latin typeface="+mj-lt"/>
              </a:rPr>
              <a:t>Υποχρεωτική ηλεκτρονική                      υποβολή από 10/2/2018</a:t>
            </a:r>
          </a:p>
          <a:p>
            <a:pPr eaLnBrk="1" hangingPunct="1">
              <a:buFont typeface="Wingdings 2" pitchFamily="18" charset="2"/>
              <a:buNone/>
              <a:defRPr/>
            </a:pPr>
            <a:endParaRPr lang="el-GR" dirty="0" smtClean="0">
              <a:latin typeface="+mj-lt"/>
            </a:endParaRPr>
          </a:p>
          <a:p>
            <a:pPr eaLnBrk="1" hangingPunct="1">
              <a:defRPr/>
            </a:pPr>
            <a:endParaRPr lang="el-GR" dirty="0" smtClean="0">
              <a:latin typeface="+mj-lt"/>
            </a:endParaRPr>
          </a:p>
          <a:p>
            <a:pPr eaLnBrk="1" hangingPunct="1">
              <a:defRPr/>
            </a:pPr>
            <a:r>
              <a:rPr lang="el-GR" dirty="0" smtClean="0">
                <a:latin typeface="+mj-lt"/>
              </a:rPr>
              <a:t>Μέχρι 5/11/</a:t>
            </a:r>
            <a:r>
              <a:rPr lang="en-US" dirty="0" smtClean="0">
                <a:latin typeface="+mj-lt"/>
              </a:rPr>
              <a:t>2018</a:t>
            </a:r>
            <a:r>
              <a:rPr lang="el-GR" dirty="0" smtClean="0">
                <a:latin typeface="+mj-lt"/>
              </a:rPr>
              <a:t> έχουν υποβληθεί </a:t>
            </a:r>
            <a:endParaRPr lang="el-GR" sz="3200" b="1" i="1" dirty="0" smtClean="0">
              <a:solidFill>
                <a:srgbClr val="FF0000"/>
              </a:solidFill>
              <a:latin typeface="+mj-lt"/>
            </a:endParaRPr>
          </a:p>
          <a:p>
            <a:pPr eaLnBrk="1" hangingPunct="1">
              <a:buFont typeface="Wingdings 2" pitchFamily="18" charset="2"/>
              <a:buNone/>
              <a:defRPr/>
            </a:pPr>
            <a:r>
              <a:rPr lang="el-GR" b="1" dirty="0" smtClean="0">
                <a:solidFill>
                  <a:srgbClr val="FF0000"/>
                </a:solidFill>
                <a:latin typeface="+mj-lt"/>
              </a:rPr>
              <a:t>   2501 αιτήσεις </a:t>
            </a:r>
            <a:r>
              <a:rPr lang="el-GR" dirty="0" smtClean="0">
                <a:latin typeface="+mj-lt"/>
              </a:rPr>
              <a:t>από τις οποίες έχουν απαντηθεί </a:t>
            </a:r>
            <a:r>
              <a:rPr lang="el-GR" b="1" dirty="0" smtClean="0">
                <a:latin typeface="+mj-lt"/>
              </a:rPr>
              <a:t> </a:t>
            </a:r>
            <a:r>
              <a:rPr lang="el-GR" b="1" dirty="0" smtClean="0">
                <a:solidFill>
                  <a:srgbClr val="FF0000"/>
                </a:solidFill>
                <a:latin typeface="+mj-lt"/>
              </a:rPr>
              <a:t>2374</a:t>
            </a:r>
            <a:r>
              <a:rPr lang="el-GR" b="1" dirty="0" smtClean="0">
                <a:latin typeface="+mj-lt"/>
              </a:rPr>
              <a:t> (περίπου 95%)</a:t>
            </a:r>
          </a:p>
          <a:p>
            <a:pPr eaLnBrk="1" hangingPunct="1">
              <a:buFont typeface="Wingdings 2" pitchFamily="18" charset="2"/>
              <a:buNone/>
              <a:defRPr/>
            </a:pPr>
            <a:endParaRPr lang="el-GR" b="1" dirty="0" smtClean="0">
              <a:latin typeface="+mj-lt"/>
            </a:endParaRPr>
          </a:p>
          <a:p>
            <a:pPr eaLnBrk="1" hangingPunct="1">
              <a:defRPr/>
            </a:pPr>
            <a:r>
              <a:rPr lang="el-GR" b="1" u="sng" dirty="0" smtClean="0">
                <a:latin typeface="+mj-lt"/>
              </a:rPr>
              <a:t>Εκτιμώμενος χρόνος αναμονής </a:t>
            </a:r>
            <a:r>
              <a:rPr lang="el-GR" dirty="0" smtClean="0">
                <a:latin typeface="+mj-lt"/>
              </a:rPr>
              <a:t>για την εξέταση αιτήσεων: </a:t>
            </a:r>
            <a:r>
              <a:rPr lang="en-US" dirty="0" smtClean="0">
                <a:solidFill>
                  <a:srgbClr val="FF0000"/>
                </a:solidFill>
                <a:latin typeface="+mj-lt"/>
              </a:rPr>
              <a:t>5</a:t>
            </a:r>
            <a:r>
              <a:rPr lang="el-GR" dirty="0" smtClean="0">
                <a:solidFill>
                  <a:srgbClr val="FF0000"/>
                </a:solidFill>
                <a:latin typeface="+mj-lt"/>
              </a:rPr>
              <a:t>-</a:t>
            </a:r>
            <a:r>
              <a:rPr lang="en-US" dirty="0" smtClean="0">
                <a:solidFill>
                  <a:srgbClr val="FF0000"/>
                </a:solidFill>
                <a:latin typeface="+mj-lt"/>
              </a:rPr>
              <a:t>20</a:t>
            </a:r>
            <a:r>
              <a:rPr lang="el-GR" dirty="0" smtClean="0">
                <a:solidFill>
                  <a:srgbClr val="FF0000"/>
                </a:solidFill>
                <a:latin typeface="+mj-lt"/>
              </a:rPr>
              <a:t> ημέρες</a:t>
            </a:r>
            <a:r>
              <a:rPr lang="en-US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en-US" sz="2000" dirty="0" smtClean="0">
                <a:latin typeface="+mj-lt"/>
              </a:rPr>
              <a:t>(</a:t>
            </a:r>
            <a:r>
              <a:rPr lang="el-GR" sz="2000" dirty="0" smtClean="0">
                <a:latin typeface="+mj-lt"/>
              </a:rPr>
              <a:t>ανάλογα με το τύπο αίτησης)</a:t>
            </a:r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smtClean="0"/>
              <a:t>EXPO 2018-Παρουσίαση Ειδικής Γραμματείας Κ.ΑΛ.Ο-Μητρώο-</a:t>
            </a:r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2 - Θέση περιεχομένου"/>
          <p:cNvSpPr>
            <a:spLocks noGrp="1"/>
          </p:cNvSpPr>
          <p:nvPr>
            <p:ph idx="1"/>
          </p:nvPr>
        </p:nvSpPr>
        <p:spPr>
          <a:xfrm>
            <a:off x="503238" y="530225"/>
            <a:ext cx="8183562" cy="4187825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l-GR" sz="2000" b="1" smtClean="0">
                <a:solidFill>
                  <a:srgbClr val="FF0000"/>
                </a:solidFill>
              </a:rPr>
              <a:t>   </a:t>
            </a:r>
            <a:r>
              <a:rPr lang="el-GR" sz="2400" b="1" u="sng" smtClean="0">
                <a:solidFill>
                  <a:srgbClr val="FF0000"/>
                </a:solidFill>
              </a:rPr>
              <a:t>Διαδικασίες </a:t>
            </a:r>
            <a:r>
              <a:rPr lang="el-GR" sz="2400" b="1" u="sng" smtClean="0"/>
              <a:t>οι οποίες υλοποιούνται μέσω της ειδικής διαδικτυακής πύλης </a:t>
            </a:r>
            <a:r>
              <a:rPr lang="el-GR" sz="2000" i="1" u="sng" smtClean="0"/>
              <a:t>(1/2)</a:t>
            </a:r>
            <a:endParaRPr lang="en-US" sz="2400" i="1" u="sng" smtClean="0"/>
          </a:p>
          <a:p>
            <a:pPr eaLnBrk="1" hangingPunct="1">
              <a:buFont typeface="Arial" charset="0"/>
              <a:buNone/>
            </a:pPr>
            <a:endParaRPr lang="el-GR" sz="2400" b="1" u="sng" smtClean="0"/>
          </a:p>
          <a:p>
            <a:pPr eaLnBrk="1" hangingPunct="1">
              <a:buFont typeface="Arial" charset="0"/>
              <a:buChar char="•"/>
            </a:pPr>
            <a:r>
              <a:rPr lang="el-GR" sz="2400" b="1" smtClean="0">
                <a:solidFill>
                  <a:srgbClr val="FF0000"/>
                </a:solidFill>
              </a:rPr>
              <a:t>Εγγραφή</a:t>
            </a:r>
            <a:r>
              <a:rPr lang="el-GR" sz="2400" smtClean="0"/>
              <a:t> (και πρόσθετα στοιχεία) στο Γενικό Μητρώο Φορέων  Κοινωνικής και Αλληλέγγυας Οικονομίας (αρ.9-12,17-18, 23-24 της Υ.Α )</a:t>
            </a:r>
          </a:p>
          <a:p>
            <a:pPr eaLnBrk="1" hangingPunct="1">
              <a:buFont typeface="Arial" charset="0"/>
              <a:buChar char="•"/>
            </a:pPr>
            <a:r>
              <a:rPr lang="el-GR" sz="2400" smtClean="0"/>
              <a:t>Χορήγηση </a:t>
            </a:r>
            <a:r>
              <a:rPr lang="el-GR" sz="2400" b="1" smtClean="0">
                <a:solidFill>
                  <a:srgbClr val="FF0000"/>
                </a:solidFill>
              </a:rPr>
              <a:t>Πιστοποιητικού Μέλους </a:t>
            </a:r>
            <a:r>
              <a:rPr lang="el-GR" sz="2400" smtClean="0"/>
              <a:t>(αρ.16, 21,27 της Υ.Α)</a:t>
            </a:r>
          </a:p>
          <a:p>
            <a:pPr eaLnBrk="1" hangingPunct="1">
              <a:buFont typeface="Arial" charset="0"/>
              <a:buChar char="•"/>
            </a:pPr>
            <a:r>
              <a:rPr lang="el-GR" sz="2400" smtClean="0"/>
              <a:t>Χορήγηση </a:t>
            </a:r>
            <a:r>
              <a:rPr lang="el-GR" sz="2400" b="1" smtClean="0">
                <a:solidFill>
                  <a:srgbClr val="FF0000"/>
                </a:solidFill>
              </a:rPr>
              <a:t>βεβαιώσεων καταχώρησης τροποποιήσεων στοιχείων</a:t>
            </a:r>
            <a:r>
              <a:rPr lang="el-GR" sz="2400" smtClean="0">
                <a:solidFill>
                  <a:srgbClr val="FF0000"/>
                </a:solidFill>
              </a:rPr>
              <a:t> </a:t>
            </a:r>
            <a:r>
              <a:rPr lang="el-GR" sz="2400" smtClean="0"/>
              <a:t>του Φορέα (Καταστατικού ή Οργάνου Διοίκησης) (αρ.13,19,25 της  Υ.Α )</a:t>
            </a:r>
          </a:p>
          <a:p>
            <a:pPr eaLnBrk="1" hangingPunct="1">
              <a:buFont typeface="Arial" charset="0"/>
              <a:buChar char="•"/>
            </a:pPr>
            <a:endParaRPr lang="el-GR" sz="2000" smtClean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smtClean="0"/>
              <a:t>EXPO 2018-Παρουσίαση Ειδικής Γραμματείας Κ.ΑΛ.Ο-Μητρώο-</a:t>
            </a:r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Άποψη">
  <a:themeElements>
    <a:clrScheme name="Άποψη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Άποψη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Άποψη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Άποψη">
    <a:dk1>
      <a:sysClr val="windowText" lastClr="000000"/>
    </a:dk1>
    <a:lt1>
      <a:sysClr val="window" lastClr="FFFFFF"/>
    </a:lt1>
    <a:dk2>
      <a:srgbClr val="323232"/>
    </a:dk2>
    <a:lt2>
      <a:srgbClr val="E3DED1"/>
    </a:lt2>
    <a:accent1>
      <a:srgbClr val="F07F09"/>
    </a:accent1>
    <a:accent2>
      <a:srgbClr val="9F2936"/>
    </a:accent2>
    <a:accent3>
      <a:srgbClr val="1B587C"/>
    </a:accent3>
    <a:accent4>
      <a:srgbClr val="4E8542"/>
    </a:accent4>
    <a:accent5>
      <a:srgbClr val="604878"/>
    </a:accent5>
    <a:accent6>
      <a:srgbClr val="C19859"/>
    </a:accent6>
    <a:hlink>
      <a:srgbClr val="6B9F25"/>
    </a:hlink>
    <a:folHlink>
      <a:srgbClr val="B26B02"/>
    </a:folHlink>
  </a:clrScheme>
  <a:fontScheme name="Άποψη">
    <a:majorFont>
      <a:latin typeface="Verdana"/>
      <a:ea typeface=""/>
      <a:cs typeface=""/>
      <a:font script="Jpan" typeface="ＭＳ ゴシック"/>
      <a:font script="Hang" typeface="굴림"/>
      <a:font script="Hans" typeface="微软雅黑"/>
      <a:font script="Hant" typeface="微軟正黑體"/>
      <a:font script="Arab" typeface="Tahoma"/>
      <a:font script="Hebr" typeface="Tahoma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Verdana"/>
      <a:font script="Uigh" typeface="Microsoft Uighur"/>
    </a:majorFont>
    <a:minorFont>
      <a:latin typeface="Verdana"/>
      <a:ea typeface=""/>
      <a:cs typeface=""/>
      <a:font script="Jpan" typeface="ＭＳ ゴシック"/>
      <a:font script="Hang" typeface="굴림"/>
      <a:font script="Hans" typeface="微软雅黑"/>
      <a:font script="Hant" typeface="微軟正黑體"/>
      <a:font script="Arab" typeface="Tahoma"/>
      <a:font script="Hebr" typeface="Tahoma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Verdana"/>
      <a:font script="Uigh" typeface="Microsoft Uighur"/>
    </a:minorFont>
  </a:fontScheme>
  <a:fmtScheme name="Άποψη">
    <a:fillStyleLst>
      <a:solidFill>
        <a:schemeClr val="phClr"/>
      </a:solidFill>
      <a:gradFill rotWithShape="1">
        <a:gsLst>
          <a:gs pos="0">
            <a:schemeClr val="phClr">
              <a:tint val="65000"/>
              <a:satMod val="270000"/>
            </a:schemeClr>
          </a:gs>
          <a:gs pos="25000">
            <a:schemeClr val="phClr">
              <a:tint val="60000"/>
              <a:satMod val="300000"/>
            </a:schemeClr>
          </a:gs>
          <a:gs pos="100000">
            <a:schemeClr val="phClr">
              <a:tint val="29000"/>
              <a:satMod val="40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45000"/>
              <a:satMod val="155000"/>
            </a:schemeClr>
          </a:gs>
          <a:gs pos="60000">
            <a:schemeClr val="phClr">
              <a:shade val="95000"/>
              <a:satMod val="150000"/>
            </a:schemeClr>
          </a:gs>
          <a:gs pos="100000">
            <a:schemeClr val="phClr">
              <a:tint val="87000"/>
              <a:satMod val="2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atMod val="150000"/>
          </a:schemeClr>
        </a:solidFill>
        <a:prstDash val="solid"/>
      </a:ln>
      <a:ln w="425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65500" dist="38100" dir="5400000" rotWithShape="0">
            <a:srgbClr val="000000">
              <a:alpha val="40000"/>
            </a:srgbClr>
          </a:outerShdw>
        </a:effectLst>
      </a:effectStyle>
      <a:effectStyle>
        <a:effectLst>
          <a:outerShdw blurRad="65500" dist="38100" dir="5400000" rotWithShape="0">
            <a:srgbClr val="000000">
              <a:alpha val="40000"/>
            </a:srgbClr>
          </a:outerShdw>
        </a:effectLst>
      </a:effectStyle>
      <a:effectStyle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12000000"/>
          </a:lightRig>
        </a:scene3d>
        <a:sp3d prstMaterial="powder">
          <a:bevelT h="508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shade val="35000"/>
              <a:satMod val="150000"/>
            </a:schemeClr>
          </a:gs>
          <a:gs pos="45000">
            <a:schemeClr val="phClr">
              <a:shade val="68000"/>
              <a:satMod val="155000"/>
            </a:schemeClr>
          </a:gs>
          <a:gs pos="100000">
            <a:schemeClr val="phClr">
              <a:tint val="70000"/>
              <a:satMod val="175000"/>
            </a:schemeClr>
          </a:gs>
        </a:gsLst>
        <a:lin ang="16200000" scaled="0"/>
      </a:gradFill>
      <a:blipFill>
        <a:blip xmlns:r="http://schemas.openxmlformats.org/officeDocument/2006/relationships" r:embed="rId1">
          <a:duotone>
            <a:schemeClr val="phClr">
              <a:shade val="800"/>
              <a:satMod val="150000"/>
            </a:schemeClr>
            <a:schemeClr val="phClr">
              <a:tint val="80000"/>
              <a:satMod val="150000"/>
            </a:schemeClr>
          </a:duotone>
        </a:blip>
        <a:tile tx="0" ty="0" sx="75000" sy="75000" flip="none" algn="tl"/>
      </a:blipFill>
    </a:bgFillStyleLst>
  </a:fmtScheme>
</a:themeOverride>
</file>

<file path=ppt/theme/themeOverride2.xml><?xml version="1.0" encoding="utf-8"?>
<a:themeOverride xmlns:a="http://schemas.openxmlformats.org/drawingml/2006/main">
  <a:clrScheme name="Άποψη">
    <a:dk1>
      <a:sysClr val="windowText" lastClr="000000"/>
    </a:dk1>
    <a:lt1>
      <a:sysClr val="window" lastClr="FFFFFF"/>
    </a:lt1>
    <a:dk2>
      <a:srgbClr val="323232"/>
    </a:dk2>
    <a:lt2>
      <a:srgbClr val="E3DED1"/>
    </a:lt2>
    <a:accent1>
      <a:srgbClr val="F07F09"/>
    </a:accent1>
    <a:accent2>
      <a:srgbClr val="9F2936"/>
    </a:accent2>
    <a:accent3>
      <a:srgbClr val="1B587C"/>
    </a:accent3>
    <a:accent4>
      <a:srgbClr val="4E8542"/>
    </a:accent4>
    <a:accent5>
      <a:srgbClr val="604878"/>
    </a:accent5>
    <a:accent6>
      <a:srgbClr val="C19859"/>
    </a:accent6>
    <a:hlink>
      <a:srgbClr val="6B9F25"/>
    </a:hlink>
    <a:folHlink>
      <a:srgbClr val="B26B02"/>
    </a:folHlink>
  </a:clrScheme>
  <a:fontScheme name="Άποψη">
    <a:majorFont>
      <a:latin typeface="Verdana"/>
      <a:ea typeface=""/>
      <a:cs typeface=""/>
      <a:font script="Jpan" typeface="ＭＳ ゴシック"/>
      <a:font script="Hang" typeface="굴림"/>
      <a:font script="Hans" typeface="微软雅黑"/>
      <a:font script="Hant" typeface="微軟正黑體"/>
      <a:font script="Arab" typeface="Tahoma"/>
      <a:font script="Hebr" typeface="Tahoma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Verdana"/>
      <a:font script="Uigh" typeface="Microsoft Uighur"/>
    </a:majorFont>
    <a:minorFont>
      <a:latin typeface="Verdana"/>
      <a:ea typeface=""/>
      <a:cs typeface=""/>
      <a:font script="Jpan" typeface="ＭＳ ゴシック"/>
      <a:font script="Hang" typeface="굴림"/>
      <a:font script="Hans" typeface="微软雅黑"/>
      <a:font script="Hant" typeface="微軟正黑體"/>
      <a:font script="Arab" typeface="Tahoma"/>
      <a:font script="Hebr" typeface="Tahoma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Verdana"/>
      <a:font script="Uigh" typeface="Microsoft Uighur"/>
    </a:minorFont>
  </a:fontScheme>
  <a:fmtScheme name="Άποψη">
    <a:fillStyleLst>
      <a:solidFill>
        <a:schemeClr val="phClr"/>
      </a:solidFill>
      <a:gradFill rotWithShape="1">
        <a:gsLst>
          <a:gs pos="0">
            <a:schemeClr val="phClr">
              <a:tint val="65000"/>
              <a:satMod val="270000"/>
            </a:schemeClr>
          </a:gs>
          <a:gs pos="25000">
            <a:schemeClr val="phClr">
              <a:tint val="60000"/>
              <a:satMod val="300000"/>
            </a:schemeClr>
          </a:gs>
          <a:gs pos="100000">
            <a:schemeClr val="phClr">
              <a:tint val="29000"/>
              <a:satMod val="40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45000"/>
              <a:satMod val="155000"/>
            </a:schemeClr>
          </a:gs>
          <a:gs pos="60000">
            <a:schemeClr val="phClr">
              <a:shade val="95000"/>
              <a:satMod val="150000"/>
            </a:schemeClr>
          </a:gs>
          <a:gs pos="100000">
            <a:schemeClr val="phClr">
              <a:tint val="87000"/>
              <a:satMod val="2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atMod val="150000"/>
          </a:schemeClr>
        </a:solidFill>
        <a:prstDash val="solid"/>
      </a:ln>
      <a:ln w="425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65500" dist="38100" dir="5400000" rotWithShape="0">
            <a:srgbClr val="000000">
              <a:alpha val="40000"/>
            </a:srgbClr>
          </a:outerShdw>
        </a:effectLst>
      </a:effectStyle>
      <a:effectStyle>
        <a:effectLst>
          <a:outerShdw blurRad="65500" dist="38100" dir="5400000" rotWithShape="0">
            <a:srgbClr val="000000">
              <a:alpha val="40000"/>
            </a:srgbClr>
          </a:outerShdw>
        </a:effectLst>
      </a:effectStyle>
      <a:effectStyle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12000000"/>
          </a:lightRig>
        </a:scene3d>
        <a:sp3d prstMaterial="powder">
          <a:bevelT h="508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shade val="35000"/>
              <a:satMod val="150000"/>
            </a:schemeClr>
          </a:gs>
          <a:gs pos="45000">
            <a:schemeClr val="phClr">
              <a:shade val="68000"/>
              <a:satMod val="155000"/>
            </a:schemeClr>
          </a:gs>
          <a:gs pos="100000">
            <a:schemeClr val="phClr">
              <a:tint val="70000"/>
              <a:satMod val="175000"/>
            </a:schemeClr>
          </a:gs>
        </a:gsLst>
        <a:lin ang="16200000" scaled="0"/>
      </a:gradFill>
      <a:blipFill>
        <a:blip xmlns:r="http://schemas.openxmlformats.org/officeDocument/2006/relationships" r:embed="rId1">
          <a:duotone>
            <a:schemeClr val="phClr">
              <a:shade val="800"/>
              <a:satMod val="150000"/>
            </a:schemeClr>
            <a:schemeClr val="phClr">
              <a:tint val="80000"/>
              <a:satMod val="150000"/>
            </a:schemeClr>
          </a:duotone>
        </a:blip>
        <a:tile tx="0" ty="0" sx="75000" sy="75000" flip="none" algn="tl"/>
      </a:blipFill>
    </a:bgFillStyleLst>
  </a:fmtScheme>
</a:themeOverride>
</file>

<file path=ppt/theme/themeOverride3.xml><?xml version="1.0" encoding="utf-8"?>
<a:themeOverride xmlns:a="http://schemas.openxmlformats.org/drawingml/2006/main">
  <a:clrScheme name="Άποψη">
    <a:dk1>
      <a:sysClr val="windowText" lastClr="000000"/>
    </a:dk1>
    <a:lt1>
      <a:sysClr val="window" lastClr="FFFFFF"/>
    </a:lt1>
    <a:dk2>
      <a:srgbClr val="323232"/>
    </a:dk2>
    <a:lt2>
      <a:srgbClr val="E3DED1"/>
    </a:lt2>
    <a:accent1>
      <a:srgbClr val="F07F09"/>
    </a:accent1>
    <a:accent2>
      <a:srgbClr val="9F2936"/>
    </a:accent2>
    <a:accent3>
      <a:srgbClr val="1B587C"/>
    </a:accent3>
    <a:accent4>
      <a:srgbClr val="4E8542"/>
    </a:accent4>
    <a:accent5>
      <a:srgbClr val="604878"/>
    </a:accent5>
    <a:accent6>
      <a:srgbClr val="C19859"/>
    </a:accent6>
    <a:hlink>
      <a:srgbClr val="6B9F25"/>
    </a:hlink>
    <a:folHlink>
      <a:srgbClr val="B26B02"/>
    </a:folHlink>
  </a:clrScheme>
  <a:fontScheme name="Άποψη">
    <a:majorFont>
      <a:latin typeface="Verdana"/>
      <a:ea typeface=""/>
      <a:cs typeface=""/>
      <a:font script="Jpan" typeface="ＭＳ ゴシック"/>
      <a:font script="Hang" typeface="굴림"/>
      <a:font script="Hans" typeface="微软雅黑"/>
      <a:font script="Hant" typeface="微軟正黑體"/>
      <a:font script="Arab" typeface="Tahoma"/>
      <a:font script="Hebr" typeface="Tahoma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Verdana"/>
      <a:font script="Uigh" typeface="Microsoft Uighur"/>
    </a:majorFont>
    <a:minorFont>
      <a:latin typeface="Verdana"/>
      <a:ea typeface=""/>
      <a:cs typeface=""/>
      <a:font script="Jpan" typeface="ＭＳ ゴシック"/>
      <a:font script="Hang" typeface="굴림"/>
      <a:font script="Hans" typeface="微软雅黑"/>
      <a:font script="Hant" typeface="微軟正黑體"/>
      <a:font script="Arab" typeface="Tahoma"/>
      <a:font script="Hebr" typeface="Tahoma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Verdana"/>
      <a:font script="Uigh" typeface="Microsoft Uighur"/>
    </a:minorFont>
  </a:fontScheme>
  <a:fmtScheme name="Άποψη">
    <a:fillStyleLst>
      <a:solidFill>
        <a:schemeClr val="phClr"/>
      </a:solidFill>
      <a:gradFill rotWithShape="1">
        <a:gsLst>
          <a:gs pos="0">
            <a:schemeClr val="phClr">
              <a:tint val="65000"/>
              <a:satMod val="270000"/>
            </a:schemeClr>
          </a:gs>
          <a:gs pos="25000">
            <a:schemeClr val="phClr">
              <a:tint val="60000"/>
              <a:satMod val="300000"/>
            </a:schemeClr>
          </a:gs>
          <a:gs pos="100000">
            <a:schemeClr val="phClr">
              <a:tint val="29000"/>
              <a:satMod val="40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45000"/>
              <a:satMod val="155000"/>
            </a:schemeClr>
          </a:gs>
          <a:gs pos="60000">
            <a:schemeClr val="phClr">
              <a:shade val="95000"/>
              <a:satMod val="150000"/>
            </a:schemeClr>
          </a:gs>
          <a:gs pos="100000">
            <a:schemeClr val="phClr">
              <a:tint val="87000"/>
              <a:satMod val="2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atMod val="150000"/>
          </a:schemeClr>
        </a:solidFill>
        <a:prstDash val="solid"/>
      </a:ln>
      <a:ln w="425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65500" dist="38100" dir="5400000" rotWithShape="0">
            <a:srgbClr val="000000">
              <a:alpha val="40000"/>
            </a:srgbClr>
          </a:outerShdw>
        </a:effectLst>
      </a:effectStyle>
      <a:effectStyle>
        <a:effectLst>
          <a:outerShdw blurRad="65500" dist="38100" dir="5400000" rotWithShape="0">
            <a:srgbClr val="000000">
              <a:alpha val="40000"/>
            </a:srgbClr>
          </a:outerShdw>
        </a:effectLst>
      </a:effectStyle>
      <a:effectStyle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12000000"/>
          </a:lightRig>
        </a:scene3d>
        <a:sp3d prstMaterial="powder">
          <a:bevelT h="508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shade val="35000"/>
              <a:satMod val="150000"/>
            </a:schemeClr>
          </a:gs>
          <a:gs pos="45000">
            <a:schemeClr val="phClr">
              <a:shade val="68000"/>
              <a:satMod val="155000"/>
            </a:schemeClr>
          </a:gs>
          <a:gs pos="100000">
            <a:schemeClr val="phClr">
              <a:tint val="70000"/>
              <a:satMod val="175000"/>
            </a:schemeClr>
          </a:gs>
        </a:gsLst>
        <a:lin ang="16200000" scaled="0"/>
      </a:gradFill>
      <a:blipFill>
        <a:blip xmlns:r="http://schemas.openxmlformats.org/officeDocument/2006/relationships" r:embed="rId1">
          <a:duotone>
            <a:schemeClr val="phClr">
              <a:shade val="800"/>
              <a:satMod val="150000"/>
            </a:schemeClr>
            <a:schemeClr val="phClr">
              <a:tint val="80000"/>
              <a:satMod val="150000"/>
            </a:schemeClr>
          </a:duotone>
        </a:blip>
        <a:tile tx="0" ty="0" sx="75000" sy="75000" flip="none" algn="tl"/>
      </a:blip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566</TotalTime>
  <Words>1256</Words>
  <Application>Microsoft Office PowerPoint</Application>
  <PresentationFormat>Προβολή στην οθόνη (4:3)</PresentationFormat>
  <Paragraphs>238</Paragraphs>
  <Slides>27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27</vt:i4>
      </vt:variant>
    </vt:vector>
  </HeadingPairs>
  <TitlesOfParts>
    <vt:vector size="32" baseType="lpstr">
      <vt:lpstr>Arial</vt:lpstr>
      <vt:lpstr>Verdana</vt:lpstr>
      <vt:lpstr>Wingdings 2</vt:lpstr>
      <vt:lpstr>Calibri</vt:lpstr>
      <vt:lpstr>Άποψη</vt:lpstr>
      <vt:lpstr>Γενικό Μητρώο Φορέων Κ.Αλ.Ο</vt:lpstr>
      <vt:lpstr>Διαφάνεια 2</vt:lpstr>
      <vt:lpstr>Διαφάνεια 3</vt:lpstr>
      <vt:lpstr>Γεωγραφική Κατανομή των Φορέων Κ.ΑΛ.Ο</vt:lpstr>
      <vt:lpstr>Διαφάνεια 5</vt:lpstr>
      <vt:lpstr>Κατανομή ανά Νομική Μορφή</vt:lpstr>
      <vt:lpstr>Διαφάνεια 7</vt:lpstr>
      <vt:lpstr>Διαφάνεια 8</vt:lpstr>
      <vt:lpstr>Διαφάνεια 9</vt:lpstr>
      <vt:lpstr>Διαφάνεια 10</vt:lpstr>
      <vt:lpstr>Διαφάνεια 11</vt:lpstr>
      <vt:lpstr>Διαφάνεια 12</vt:lpstr>
      <vt:lpstr>Διαφάνεια 13</vt:lpstr>
      <vt:lpstr>Διαφάνεια 14</vt:lpstr>
      <vt:lpstr>Διαφάνεια 15</vt:lpstr>
      <vt:lpstr>Διαφάνεια 16</vt:lpstr>
      <vt:lpstr>Διαφάνεια 17</vt:lpstr>
      <vt:lpstr>Διαφάνεια 18</vt:lpstr>
      <vt:lpstr>Διαφάνεια 19</vt:lpstr>
      <vt:lpstr>Διαφάνεια 20</vt:lpstr>
      <vt:lpstr>Διαφάνεια 21</vt:lpstr>
      <vt:lpstr>Διαφάνεια 22</vt:lpstr>
      <vt:lpstr>Διαφάνεια 23</vt:lpstr>
      <vt:lpstr> Χρήση της ηλεκτρονικής πλατφόρμας e-kalo</vt:lpstr>
      <vt:lpstr> Χρήση της ηλεκτρονικής πλατφόρμας e-kalo</vt:lpstr>
      <vt:lpstr>Διαφάνεια 26</vt:lpstr>
      <vt:lpstr>ΕΥΧΑΡΙΣΤΟΥΜΕ! 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Ηλεκτρονική υποβολή αιτήσεων στο Γενικό Μητρώο Φορέων Κ.Αλ.Ο</dc:title>
  <dc:creator>mposinakos</dc:creator>
  <cp:lastModifiedBy>mposinakos</cp:lastModifiedBy>
  <cp:revision>81</cp:revision>
  <dcterms:created xsi:type="dcterms:W3CDTF">2018-06-06T09:02:35Z</dcterms:created>
  <dcterms:modified xsi:type="dcterms:W3CDTF">2018-11-07T11:17:42Z</dcterms:modified>
</cp:coreProperties>
</file>